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Lst>
  <p:sldSz cy="5143500" cx="9144000"/>
  <p:notesSz cx="6858000" cy="9144000"/>
  <p:embeddedFontLst>
    <p:embeddedFont>
      <p:font typeface="Roboto Thin"/>
      <p:regular r:id="rId155"/>
      <p:bold r:id="rId156"/>
      <p:italic r:id="rId157"/>
      <p:boldItalic r:id="rId158"/>
    </p:embeddedFont>
    <p:embeddedFont>
      <p:font typeface="Roboto"/>
      <p:regular r:id="rId159"/>
      <p:bold r:id="rId160"/>
      <p:italic r:id="rId161"/>
      <p:boldItalic r:id="rId162"/>
    </p:embeddedFont>
    <p:embeddedFont>
      <p:font typeface="Roboto Medium"/>
      <p:regular r:id="rId163"/>
      <p:bold r:id="rId164"/>
      <p:italic r:id="rId165"/>
      <p:boldItalic r:id="rId166"/>
    </p:embeddedFont>
    <p:embeddedFont>
      <p:font typeface="Amaranth"/>
      <p:regular r:id="rId167"/>
      <p:bold r:id="rId168"/>
      <p:italic r:id="rId169"/>
      <p:boldItalic r:id="rId170"/>
    </p:embeddedFont>
    <p:embeddedFont>
      <p:font typeface="Montserrat Medium"/>
      <p:regular r:id="rId171"/>
      <p:bold r:id="rId172"/>
      <p:italic r:id="rId173"/>
      <p:boldItalic r:id="rId174"/>
    </p:embeddedFont>
    <p:embeddedFont>
      <p:font typeface="Lexend"/>
      <p:regular r:id="rId175"/>
      <p:bold r:id="rId176"/>
    </p:embeddedFont>
    <p:embeddedFont>
      <p:font typeface="Roboto Mono"/>
      <p:regular r:id="rId177"/>
      <p:bold r:id="rId178"/>
      <p:italic r:id="rId179"/>
      <p:boldItalic r:id="rId180"/>
    </p:embeddedFont>
    <p:embeddedFont>
      <p:font typeface="Comfortaa Medium"/>
      <p:regular r:id="rId181"/>
      <p:bold r:id="rId182"/>
    </p:embeddedFont>
    <p:embeddedFont>
      <p:font typeface="Comfortaa"/>
      <p:regular r:id="rId183"/>
      <p:bold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98CF8C-94B7-4FBD-BBFA-7408876A90CB}">
  <a:tblStyle styleId="{4D98CF8C-94B7-4FBD-BBFA-7408876A90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84" Type="http://schemas.openxmlformats.org/officeDocument/2006/relationships/font" Target="fonts/Comfortaa-bold.fntdata"/><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font" Target="fonts/Comfortaa-regular.fntdata"/><Relationship Id="rId32" Type="http://schemas.openxmlformats.org/officeDocument/2006/relationships/slide" Target="slides/slide23.xml"/><Relationship Id="rId182" Type="http://schemas.openxmlformats.org/officeDocument/2006/relationships/font" Target="fonts/ComfortaaMedium-bold.fntdata"/><Relationship Id="rId35" Type="http://schemas.openxmlformats.org/officeDocument/2006/relationships/slide" Target="slides/slide26.xml"/><Relationship Id="rId181" Type="http://schemas.openxmlformats.org/officeDocument/2006/relationships/font" Target="fonts/ComfortaaMedium-regular.fntdata"/><Relationship Id="rId34" Type="http://schemas.openxmlformats.org/officeDocument/2006/relationships/slide" Target="slides/slide25.xml"/><Relationship Id="rId180" Type="http://schemas.openxmlformats.org/officeDocument/2006/relationships/font" Target="fonts/RobotoMono-boldItalic.fntdata"/><Relationship Id="rId37" Type="http://schemas.openxmlformats.org/officeDocument/2006/relationships/slide" Target="slides/slide28.xml"/><Relationship Id="rId176" Type="http://schemas.openxmlformats.org/officeDocument/2006/relationships/font" Target="fonts/Lexend-bold.fntdata"/><Relationship Id="rId36" Type="http://schemas.openxmlformats.org/officeDocument/2006/relationships/slide" Target="slides/slide27.xml"/><Relationship Id="rId175" Type="http://schemas.openxmlformats.org/officeDocument/2006/relationships/font" Target="fonts/Lexend-regular.fntdata"/><Relationship Id="rId39" Type="http://schemas.openxmlformats.org/officeDocument/2006/relationships/slide" Target="slides/slide30.xml"/><Relationship Id="rId174" Type="http://schemas.openxmlformats.org/officeDocument/2006/relationships/font" Target="fonts/MontserratMedium-boldItalic.fntdata"/><Relationship Id="rId38" Type="http://schemas.openxmlformats.org/officeDocument/2006/relationships/slide" Target="slides/slide29.xml"/><Relationship Id="rId173" Type="http://schemas.openxmlformats.org/officeDocument/2006/relationships/font" Target="fonts/MontserratMedium-italic.fntdata"/><Relationship Id="rId179" Type="http://schemas.openxmlformats.org/officeDocument/2006/relationships/font" Target="fonts/RobotoMono-italic.fntdata"/><Relationship Id="rId178" Type="http://schemas.openxmlformats.org/officeDocument/2006/relationships/font" Target="fonts/RobotoMono-bold.fntdata"/><Relationship Id="rId177" Type="http://schemas.openxmlformats.org/officeDocument/2006/relationships/font" Target="fonts/RobotoMono-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font" Target="fonts/MontserratMedium-bold.fntdata"/><Relationship Id="rId65" Type="http://schemas.openxmlformats.org/officeDocument/2006/relationships/slide" Target="slides/slide56.xml"/><Relationship Id="rId171" Type="http://schemas.openxmlformats.org/officeDocument/2006/relationships/font" Target="fonts/MontserratMedium-regular.fntdata"/><Relationship Id="rId68" Type="http://schemas.openxmlformats.org/officeDocument/2006/relationships/slide" Target="slides/slide59.xml"/><Relationship Id="rId170" Type="http://schemas.openxmlformats.org/officeDocument/2006/relationships/font" Target="fonts/Amaranth-boldItalic.fntdata"/><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font" Target="fonts/RobotoMedium-italic.fntdata"/><Relationship Id="rId69" Type="http://schemas.openxmlformats.org/officeDocument/2006/relationships/slide" Target="slides/slide60.xml"/><Relationship Id="rId164" Type="http://schemas.openxmlformats.org/officeDocument/2006/relationships/font" Target="fonts/RobotoMedium-bold.fntdata"/><Relationship Id="rId163" Type="http://schemas.openxmlformats.org/officeDocument/2006/relationships/font" Target="fonts/RobotoMedium-regular.fntdata"/><Relationship Id="rId162" Type="http://schemas.openxmlformats.org/officeDocument/2006/relationships/font" Target="fonts/Roboto-boldItalic.fntdata"/><Relationship Id="rId169" Type="http://schemas.openxmlformats.org/officeDocument/2006/relationships/font" Target="fonts/Amaranth-italic.fntdata"/><Relationship Id="rId168" Type="http://schemas.openxmlformats.org/officeDocument/2006/relationships/font" Target="fonts/Amaranth-bold.fntdata"/><Relationship Id="rId167" Type="http://schemas.openxmlformats.org/officeDocument/2006/relationships/font" Target="fonts/Amaranth-regular.fntdata"/><Relationship Id="rId166" Type="http://schemas.openxmlformats.org/officeDocument/2006/relationships/font" Target="fonts/RobotoMedium-boldItalic.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font" Target="fonts/Roboto-italic.fntdata"/><Relationship Id="rId54" Type="http://schemas.openxmlformats.org/officeDocument/2006/relationships/slide" Target="slides/slide45.xml"/><Relationship Id="rId160" Type="http://schemas.openxmlformats.org/officeDocument/2006/relationships/font" Target="fonts/Roboto-bold.fntdata"/><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font" Target="fonts/Roboto-regular.fntdata"/><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font" Target="fonts/RobotoThin-boldItalic.fntdata"/><Relationship Id="rId157" Type="http://schemas.openxmlformats.org/officeDocument/2006/relationships/font" Target="fonts/RobotoThin-italic.fntdata"/><Relationship Id="rId156" Type="http://schemas.openxmlformats.org/officeDocument/2006/relationships/font" Target="fonts/RobotoThin-bold.fntdata"/><Relationship Id="rId155"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1f40f8c4e_0_2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321f40f8c4e_0_2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225084edf0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3225084edf0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21f40f8c4e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21f40f8c4e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21f40f8c4e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21f40f8c4e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21f40f8c4e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21f40f8c4e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21f40f8c4e_0_3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21f40f8c4e_0_3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21f40f8c4e_0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21f40f8c4e_0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21f40f8c4e_0_3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21f40f8c4e_0_3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21f40f8c4e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21f40f8c4e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220859284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220859284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21f40f8c4e_0_3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21f40f8c4e_0_3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21f40f8c4e_0_3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21f40f8c4e_0_3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1f40f8c4e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1f40f8c4e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22085928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22085928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22085928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22085928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220e4594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220e4594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220e4594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220e4594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220e4594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220e4594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220859284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220859284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Start with Familiar Ground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"You're used to two main types of apps: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Web Apps:</a:t>
            </a:r>
            <a:r>
              <a:rPr lang="en">
                <a:solidFill>
                  <a:schemeClr val="dk1"/>
                </a:solidFill>
              </a:rPr>
              <a:t> Open in your browser but need the internet to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Mobile Apps:</a:t>
            </a:r>
            <a:r>
              <a:rPr lang="en">
                <a:solidFill>
                  <a:schemeClr val="dk1"/>
                </a:solidFill>
              </a:rPr>
              <a:t> Installed on your phone and work even without the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Introduce the Problem PWAs Solve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"Wouldn't it be great if you could have the best of both worlds?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website that </a:t>
            </a:r>
            <a:r>
              <a:rPr b="1" lang="en">
                <a:solidFill>
                  <a:schemeClr val="dk1"/>
                </a:solidFill>
              </a:rPr>
              <a:t>loads instantly</a:t>
            </a:r>
            <a:r>
              <a:rPr lang="en">
                <a:solidFill>
                  <a:schemeClr val="dk1"/>
                </a:solidFill>
              </a:rPr>
              <a:t>, even without the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app that doesn't take up much space on your phone but still feels like a real mobile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Define PWAs in Simple Terms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exactly what Progressive Web Apps (PWAs) do!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They're websites that act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add them to your home screen without downloading from an app store.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load super fast, even offline, thanks to </a:t>
            </a:r>
            <a:r>
              <a:rPr b="1" lang="en">
                <a:solidFill>
                  <a:schemeClr val="dk1"/>
                </a:solidFill>
              </a:rPr>
              <a:t>smart caching.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Explain How They Work (Without Too Much Jargon)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"When you visit a PWA, it saves important parts of the app (like images, code, and data) on your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time you visit, it shows you the saved version instantly, even if your internet is slow or disconnected.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Behind the scenes, it still checks for updates to make sure you get the latest content when you're online."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Use Everyday Examples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using: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Twitter Lite (PWA):</a:t>
            </a:r>
            <a:r>
              <a:rPr lang="en">
                <a:solidFill>
                  <a:schemeClr val="dk1"/>
                </a:solidFill>
              </a:rPr>
              <a:t> It loads instantly, lets you scroll through tweets, and even post one offline.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Starbucks:</a:t>
            </a:r>
            <a:r>
              <a:rPr lang="en">
                <a:solidFill>
                  <a:schemeClr val="dk1"/>
                </a:solidFill>
              </a:rPr>
              <a:t> You can place an order even in areas with no network, and it syncs when you're back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Flipkart:</a:t>
            </a:r>
            <a:r>
              <a:rPr lang="en">
                <a:solidFill>
                  <a:schemeClr val="dk1"/>
                </a:solidFill>
              </a:rPr>
              <a:t> Shop online without worrying about slow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Highlight the Key Benefits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PWAs, you get: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Speed:</a:t>
            </a:r>
            <a:r>
              <a:rPr lang="en">
                <a:solidFill>
                  <a:schemeClr val="dk1"/>
                </a:solidFill>
              </a:rPr>
              <a:t> They load fast and feel smooth,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Offline Access:</a:t>
            </a:r>
            <a:r>
              <a:rPr lang="en">
                <a:solidFill>
                  <a:schemeClr val="dk1"/>
                </a:solidFill>
              </a:rPr>
              <a:t> Works without the internet for many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Installation Hassle:</a:t>
            </a:r>
            <a:r>
              <a:rPr lang="en">
                <a:solidFill>
                  <a:schemeClr val="dk1"/>
                </a:solidFill>
              </a:rPr>
              <a:t> No app store, no downloads, just add to your home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Low Storage Use:</a:t>
            </a:r>
            <a:r>
              <a:rPr lang="en">
                <a:solidFill>
                  <a:schemeClr val="dk1"/>
                </a:solidFill>
              </a:rPr>
              <a:t> Unlike traditional apps, they take up very little space."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Finish with a Hook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PWAs are the future of apps—a way to combine the simplicity of a website with the power of a mobile app, giving you the best of both worlds!"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approach simplifies the concept of PWAs by drawing comparisons to familiar tools, focusing on the "why" before diving into the "how." Would you like to include any visuals or analogies to make this even clearer?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220859284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22085928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Start with Familiar Ground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"You're used to two main types of apps: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Web Apps:</a:t>
            </a:r>
            <a:r>
              <a:rPr lang="en">
                <a:solidFill>
                  <a:schemeClr val="dk1"/>
                </a:solidFill>
              </a:rPr>
              <a:t> Open in your browser but need the internet to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Mobile Apps:</a:t>
            </a:r>
            <a:r>
              <a:rPr lang="en">
                <a:solidFill>
                  <a:schemeClr val="dk1"/>
                </a:solidFill>
              </a:rPr>
              <a:t> Installed on your phone and work even without the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Introduce the Problem PWAs Solve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"Wouldn't it be great if you could have the best of both worlds?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website that </a:t>
            </a:r>
            <a:r>
              <a:rPr b="1" lang="en">
                <a:solidFill>
                  <a:schemeClr val="dk1"/>
                </a:solidFill>
              </a:rPr>
              <a:t>loads instantly</a:t>
            </a:r>
            <a:r>
              <a:rPr lang="en">
                <a:solidFill>
                  <a:schemeClr val="dk1"/>
                </a:solidFill>
              </a:rPr>
              <a:t>, even without the internet.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app that doesn't take up much space on your phone but still feels like a real mobile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Define PWAs in Simple Terms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exactly what Progressive Web Apps (PWAs) do!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They're websites that act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add them to your home screen without downloading from an app store.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load super fast, even offline, thanks to </a:t>
            </a:r>
            <a:r>
              <a:rPr b="1" lang="en">
                <a:solidFill>
                  <a:schemeClr val="dk1"/>
                </a:solidFill>
              </a:rPr>
              <a:t>smart caching.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Explain How They Work (Without Too Much Jargon)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"When you visit a PWA, it saves important parts of the app (like images, code, and data) on your device.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time you visit, it shows you the saved version instantly, even if your internet is slow or disconnected.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Behind the scenes, it still checks for updates to make sure you get the latest content when you're online."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Use Everyday Examples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"Imagine using: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Twitter Lite (PWA):</a:t>
            </a:r>
            <a:r>
              <a:rPr lang="en">
                <a:solidFill>
                  <a:schemeClr val="dk1"/>
                </a:solidFill>
              </a:rPr>
              <a:t> It loads instantly, lets you scroll through tweets, and even post one offline.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Starbucks:</a:t>
            </a:r>
            <a:r>
              <a:rPr lang="en">
                <a:solidFill>
                  <a:schemeClr val="dk1"/>
                </a:solidFill>
              </a:rPr>
              <a:t> You can place an order even in areas with no network, and it syncs when you're back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Flipkart:</a:t>
            </a:r>
            <a:r>
              <a:rPr lang="en">
                <a:solidFill>
                  <a:schemeClr val="dk1"/>
                </a:solidFill>
              </a:rPr>
              <a:t> Shop online without worrying about slow internet."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Highlight the Key Benefits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PWAs, you get: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Speed:</a:t>
            </a:r>
            <a:r>
              <a:rPr lang="en">
                <a:solidFill>
                  <a:schemeClr val="dk1"/>
                </a:solidFill>
              </a:rPr>
              <a:t> They load fast and feel smooth, like mobile apps.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Offline Access:</a:t>
            </a:r>
            <a:r>
              <a:rPr lang="en">
                <a:solidFill>
                  <a:schemeClr val="dk1"/>
                </a:solidFill>
              </a:rPr>
              <a:t> Works without the internet for many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Installation Hassle:</a:t>
            </a:r>
            <a:r>
              <a:rPr lang="en">
                <a:solidFill>
                  <a:schemeClr val="dk1"/>
                </a:solidFill>
              </a:rPr>
              <a:t> No app store, no downloads, just add to your home screen.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Low Storage Use:</a:t>
            </a:r>
            <a:r>
              <a:rPr lang="en">
                <a:solidFill>
                  <a:schemeClr val="dk1"/>
                </a:solidFill>
              </a:rPr>
              <a:t> Unlike traditional apps, they take up very little space."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Finish with a Hook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PWAs are the future of apps—a way to combine the simplicity of a website with the power of a mobile app, giving you the best of both worlds!"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approach simplifies the concept of PWAs by drawing comparisons to familiar tools, focusing on the "why" before diving into the "how." Would you like to include any visuals or analogies to make this even clearer?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22085928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22085928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22085928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22085928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"name": "My Awesome App",</a:t>
            </a:r>
            <a:endParaRPr/>
          </a:p>
          <a:p>
            <a:pPr indent="0" lvl="0" marL="0" rtl="0" algn="l">
              <a:spcBef>
                <a:spcPts val="0"/>
              </a:spcBef>
              <a:spcAft>
                <a:spcPts val="0"/>
              </a:spcAft>
              <a:buClr>
                <a:schemeClr val="dk1"/>
              </a:buClr>
              <a:buSzPts val="1100"/>
              <a:buFont typeface="Arial"/>
              <a:buNone/>
            </a:pPr>
            <a:r>
              <a:rPr lang="en"/>
              <a:t>  "short_name": "AwesomeApp",</a:t>
            </a:r>
            <a:endParaRPr/>
          </a:p>
          <a:p>
            <a:pPr indent="0" lvl="0" marL="0" rtl="0" algn="l">
              <a:spcBef>
                <a:spcPts val="0"/>
              </a:spcBef>
              <a:spcAft>
                <a:spcPts val="0"/>
              </a:spcAft>
              <a:buClr>
                <a:schemeClr val="dk1"/>
              </a:buClr>
              <a:buSzPts val="1100"/>
              <a:buFont typeface="Arial"/>
              <a:buNone/>
            </a:pPr>
            <a:r>
              <a:rPr lang="en"/>
              <a:t>  "description": "An app to make your tasks awesome and organized.",</a:t>
            </a:r>
            <a:endParaRPr/>
          </a:p>
          <a:p>
            <a:pPr indent="0" lvl="0" marL="0" rtl="0" algn="l">
              <a:spcBef>
                <a:spcPts val="0"/>
              </a:spcBef>
              <a:spcAft>
                <a:spcPts val="0"/>
              </a:spcAft>
              <a:buClr>
                <a:schemeClr val="dk1"/>
              </a:buClr>
              <a:buSzPts val="1100"/>
              <a:buFont typeface="Arial"/>
              <a:buNone/>
            </a:pPr>
            <a:r>
              <a:rPr lang="en"/>
              <a:t>  "icons":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"src": "/images/icon-192x192.png",</a:t>
            </a:r>
            <a:endParaRPr/>
          </a:p>
          <a:p>
            <a:pPr indent="0" lvl="0" marL="0" rtl="0" algn="l">
              <a:spcBef>
                <a:spcPts val="0"/>
              </a:spcBef>
              <a:spcAft>
                <a:spcPts val="0"/>
              </a:spcAft>
              <a:buClr>
                <a:schemeClr val="dk1"/>
              </a:buClr>
              <a:buSzPts val="1100"/>
              <a:buFont typeface="Arial"/>
              <a:buNone/>
            </a:pPr>
            <a:r>
              <a:rPr lang="en"/>
              <a:t>      "sizes": "192x192",</a:t>
            </a:r>
            <a:endParaRPr/>
          </a:p>
          <a:p>
            <a:pPr indent="0" lvl="0" marL="0" rtl="0" algn="l">
              <a:spcBef>
                <a:spcPts val="0"/>
              </a:spcBef>
              <a:spcAft>
                <a:spcPts val="0"/>
              </a:spcAft>
              <a:buClr>
                <a:schemeClr val="dk1"/>
              </a:buClr>
              <a:buSzPts val="1100"/>
              <a:buFont typeface="Arial"/>
              <a:buNone/>
            </a:pPr>
            <a:r>
              <a:rPr lang="en"/>
              <a:t>      "type": "image/png"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"src": "/images/icon-512x512.png",</a:t>
            </a:r>
            <a:endParaRPr/>
          </a:p>
          <a:p>
            <a:pPr indent="0" lvl="0" marL="0" rtl="0" algn="l">
              <a:spcBef>
                <a:spcPts val="0"/>
              </a:spcBef>
              <a:spcAft>
                <a:spcPts val="0"/>
              </a:spcAft>
              <a:buClr>
                <a:schemeClr val="dk1"/>
              </a:buClr>
              <a:buSzPts val="1100"/>
              <a:buFont typeface="Arial"/>
              <a:buNone/>
            </a:pPr>
            <a:r>
              <a:rPr lang="en"/>
              <a:t>      "sizes": "512x512",</a:t>
            </a:r>
            <a:endParaRPr/>
          </a:p>
          <a:p>
            <a:pPr indent="0" lvl="0" marL="0" rtl="0" algn="l">
              <a:spcBef>
                <a:spcPts val="0"/>
              </a:spcBef>
              <a:spcAft>
                <a:spcPts val="0"/>
              </a:spcAft>
              <a:buClr>
                <a:schemeClr val="dk1"/>
              </a:buClr>
              <a:buSzPts val="1100"/>
              <a:buFont typeface="Arial"/>
              <a:buNone/>
            </a:pPr>
            <a:r>
              <a:rPr lang="en"/>
              <a:t>      "type": "image/png"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"start_url": "/index.html",</a:t>
            </a:r>
            <a:endParaRPr/>
          </a:p>
          <a:p>
            <a:pPr indent="0" lvl="0" marL="0" rtl="0" algn="l">
              <a:spcBef>
                <a:spcPts val="0"/>
              </a:spcBef>
              <a:spcAft>
                <a:spcPts val="0"/>
              </a:spcAft>
              <a:buClr>
                <a:schemeClr val="dk1"/>
              </a:buClr>
              <a:buSzPts val="1100"/>
              <a:buFont typeface="Arial"/>
              <a:buNone/>
            </a:pPr>
            <a:r>
              <a:rPr lang="en"/>
              <a:t>  "display": "standalone",</a:t>
            </a:r>
            <a:endParaRPr/>
          </a:p>
          <a:p>
            <a:pPr indent="0" lvl="0" marL="0" rtl="0" algn="l">
              <a:spcBef>
                <a:spcPts val="0"/>
              </a:spcBef>
              <a:spcAft>
                <a:spcPts val="0"/>
              </a:spcAft>
              <a:buClr>
                <a:schemeClr val="dk1"/>
              </a:buClr>
              <a:buSzPts val="1100"/>
              <a:buFont typeface="Arial"/>
              <a:buNone/>
            </a:pPr>
            <a:r>
              <a:rPr lang="en"/>
              <a:t>  "scope": "/",</a:t>
            </a:r>
            <a:endParaRPr/>
          </a:p>
          <a:p>
            <a:pPr indent="0" lvl="0" marL="0" rtl="0" algn="l">
              <a:spcBef>
                <a:spcPts val="0"/>
              </a:spcBef>
              <a:spcAft>
                <a:spcPts val="0"/>
              </a:spcAft>
              <a:buClr>
                <a:schemeClr val="dk1"/>
              </a:buClr>
              <a:buSzPts val="1100"/>
              <a:buFont typeface="Arial"/>
              <a:buNone/>
            </a:pPr>
            <a:r>
              <a:rPr lang="en"/>
              <a:t>  "theme_color": "#4CAF50",</a:t>
            </a:r>
            <a:endParaRPr/>
          </a:p>
          <a:p>
            <a:pPr indent="0" lvl="0" marL="0" rtl="0" algn="l">
              <a:spcBef>
                <a:spcPts val="0"/>
              </a:spcBef>
              <a:spcAft>
                <a:spcPts val="0"/>
              </a:spcAft>
              <a:buClr>
                <a:schemeClr val="dk1"/>
              </a:buClr>
              <a:buSzPts val="1100"/>
              <a:buFont typeface="Arial"/>
              <a:buNone/>
            </a:pPr>
            <a:r>
              <a:rPr lang="en"/>
              <a:t>  "background_color": "#ffffff",</a:t>
            </a:r>
            <a:endParaRPr/>
          </a:p>
          <a:p>
            <a:pPr indent="0" lvl="0" marL="0" rtl="0" algn="l">
              <a:spcBef>
                <a:spcPts val="0"/>
              </a:spcBef>
              <a:spcAft>
                <a:spcPts val="0"/>
              </a:spcAft>
              <a:buClr>
                <a:schemeClr val="dk1"/>
              </a:buClr>
              <a:buSzPts val="1100"/>
              <a:buFont typeface="Arial"/>
              <a:buNone/>
            </a:pPr>
            <a:r>
              <a:rPr lang="en"/>
              <a:t>  "orientation": "portrait",</a:t>
            </a:r>
            <a:endParaRPr/>
          </a:p>
          <a:p>
            <a:pPr indent="0" lvl="0" marL="0" rtl="0" algn="l">
              <a:spcBef>
                <a:spcPts val="0"/>
              </a:spcBef>
              <a:spcAft>
                <a:spcPts val="0"/>
              </a:spcAft>
              <a:buClr>
                <a:schemeClr val="dk1"/>
              </a:buClr>
              <a:buSzPts val="1100"/>
              <a:buFont typeface="Arial"/>
              <a:buNone/>
            </a:pPr>
            <a:r>
              <a:rPr lang="en"/>
              <a:t>  "lang": "en-US",</a:t>
            </a:r>
            <a:endParaRPr/>
          </a:p>
          <a:p>
            <a:pPr indent="0" lvl="0" marL="0" rtl="0" algn="l">
              <a:spcBef>
                <a:spcPts val="0"/>
              </a:spcBef>
              <a:spcAft>
                <a:spcPts val="0"/>
              </a:spcAft>
              <a:buClr>
                <a:schemeClr val="dk1"/>
              </a:buClr>
              <a:buSzPts val="1100"/>
              <a:buFont typeface="Arial"/>
              <a:buNone/>
            </a:pPr>
            <a:r>
              <a:rPr lang="en"/>
              <a:t>  "dir": "ltr"</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220859284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220859284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1f40f8c4e_0_2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321f40f8c4e_0_2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220859284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220859284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22085928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22085928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Assalamu alaikum, </a:t>
            </a:r>
            <a:endParaRPr/>
          </a:p>
          <a:p>
            <a:pPr indent="0" lvl="0" marL="0" rtl="0" algn="l">
              <a:spcBef>
                <a:spcPts val="0"/>
              </a:spcBef>
              <a:spcAft>
                <a:spcPts val="0"/>
              </a:spcAft>
              <a:buNone/>
            </a:pPr>
            <a:r>
              <a:rPr lang="en"/>
              <a:t>Good Afternoon,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2100">
                <a:solidFill>
                  <a:srgbClr val="005191"/>
                </a:solidFill>
                <a:latin typeface="Comfortaa"/>
                <a:ea typeface="Comfortaa"/>
                <a:cs typeface="Comfortaa"/>
                <a:sym typeface="Comfortaa"/>
              </a:rPr>
              <a:t>Atikur Rahman</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In today’s session we will go through REST API and RESTFulness.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22085928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22085928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Calibri"/>
              <a:buChar char="●"/>
            </a:pPr>
            <a:r>
              <a:rPr lang="en" sz="1800">
                <a:solidFill>
                  <a:srgbClr val="595959"/>
                </a:solidFill>
                <a:latin typeface="Calibri"/>
                <a:ea typeface="Calibri"/>
                <a:cs typeface="Calibri"/>
                <a:sym typeface="Calibri"/>
              </a:rPr>
              <a:t> like blog posts or product descriptions.</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220859284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220859284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220859284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22085928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220e45944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220e45944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322085928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322085928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220e4594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220e4594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220e4594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220e4594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21fa3a5f3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21fa3a5f3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1f40f8c4e_0_2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321f40f8c4e_0_2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220859284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322085928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220859284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220859284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22085928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22085928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22085928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22085928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220859284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22085928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220859284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220859284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Platform Discovery: Platforms like Google Search identify AMP pages using &lt;html ⚡&gt; or &lt;html amp&gt; tags and automatically add them to the AMP Cache after crawling.</a:t>
            </a:r>
            <a:endParaRPr>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Cache URL Request: Platforms can directly request AMP content using the AMP Cache URL format (e.g., https://foo-com.cdn.ampproject.org/c/s/foo.com/amp_document.html).</a:t>
            </a:r>
            <a:endParaRPr>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Publisher Addition: Publishers have the option to proactively add AMP pages to the Google AMP Cache for faster availability and update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22085928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22085928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220859284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3220859284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21f40f8c4e_0_3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321f40f8c4e_0_3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21f40f8c4e_0_3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321f40f8c4e_0_3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1f40f8c4e_0_2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321f40f8c4e_0_2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21f40f8c4e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21f40f8c4e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21f40f8c4e_0_3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21f40f8c4e_0_3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21fa3a5f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21fa3a5f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21f40f8c4e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321f40f8c4e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220859284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220859284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21f40f8c4e_0_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21f40f8c4e_0_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1f40f8c4e_0_2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321f40f8c4e_0_2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1f40f8c4e_0_2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321f40f8c4e_0_2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1f40f8c4e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1f40f8c4e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1f40f8c4e_0_2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21f40f8c4e_0_2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1f40f8c4e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21f40f8c4e_0_2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25084ed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3225084ed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21f40f8c4e_0_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21f40f8c4e_0_2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20859284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220859284e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20859284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20859284e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1f40f8c4e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21f40f8c4e_0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1f40f8c4e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21f40f8c4e_0_2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1f40f8c4e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21f40f8c4e_0_2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21f40f8c4e_0_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21f40f8c4e_0_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21f40f8c4e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21f40f8c4e_0_2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21f40f8c4e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21f40f8c4e_0_2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21f40f8c4e_0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321f40f8c4e_0_2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1f40f8c4e_0_2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321f40f8c4e_0_2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1f40f8c4e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321f40f8c4e_0_2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1f40f8c4e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321f40f8c4e_0_2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21f40f8c4e_0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21f40f8c4e_0_2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21f40f8c4e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321f40f8c4e_0_2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1f40f8c4e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321f40f8c4e_0_2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21f40f8c4e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321f40f8c4e_0_2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21f40f8c4e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321f40f8c4e_0_2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1f40f8c4e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321f40f8c4e_0_2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1f40f8c4e_0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321f40f8c4e_0_2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1f40f8c4e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21f40f8c4e_0_2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25084edf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3225084edf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21f40f8c4e_0_3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21f40f8c4e_0_3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1f40f8c4e_0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1f40f8c4e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1f40f8c4e_0_3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1f40f8c4e_0_3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21f40f8c4e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21f40f8c4e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1f40f8c4e_0_3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1f40f8c4e_0_3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1f40f8c4e_0_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1f40f8c4e_0_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21f40f8c4e_0_3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21f40f8c4e_0_3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21f40f8c4e_0_3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21f40f8c4e_0_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21f40f8c4e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21f40f8c4e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21f40f8c4e_0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21f40f8c4e_0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25084edf0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3225084edf0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21f40f8c4e_0_3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21f40f8c4e_0_3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1f40f8c4e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1f40f8c4e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1f40f8c4e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1f40f8c4e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1f40f8c4e_0_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1f40f8c4e_0_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21f40f8c4e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21f40f8c4e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21f40f8c4e_0_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21f40f8c4e_0_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1f40f8c4e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1f40f8c4e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21f40f8c4e_0_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21f40f8c4e_0_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21f40f8c4e_0_3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21f40f8c4e_0_3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21f40f8c4e_0_3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21f40f8c4e_0_3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25084edf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3225084edf0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21f40f8c4e_0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21f40f8c4e_0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1f40f8c4e_0_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21f40f8c4e_0_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21f40f8c4e_0_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21f40f8c4e_0_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21f40f8c4e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21f40f8c4e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21f40f8c4e_0_3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21f40f8c4e_0_3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Cache hit or Miss, Server no need to deal with it cause everything will be handled by Cache Library</a:t>
            </a:r>
            <a:endParaRPr>
              <a:solidFill>
                <a:schemeClr val="dk1"/>
              </a:solidFill>
            </a:endParaRPr>
          </a:p>
          <a:p>
            <a:pPr indent="0" lvl="0" marL="0" rtl="0" algn="l">
              <a:spcBef>
                <a:spcPts val="0"/>
              </a:spcBef>
              <a:spcAft>
                <a:spcPts val="0"/>
              </a:spcAft>
              <a:buNone/>
            </a:pPr>
            <a:r>
              <a:rPr lang="en">
                <a:solidFill>
                  <a:schemeClr val="dk1"/>
                </a:solidFill>
              </a:rPr>
              <a:t>If Cache Miss, now server has to do so many things fetching data and storing it in cache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21f40f8c4e_0_3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21f40f8c4e_0_3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1f40f8c4e_0_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21f40f8c4e_0_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21f40f8c4e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21f40f8c4e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1f40f8c4e_0_3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21f40f8c4e_0_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21f40f8c4e_0_3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21f40f8c4e_0_3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25084edf0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3225084edf0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21f40f8c4e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21f40f8c4e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21f40f8c4e_0_3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21f40f8c4e_0_3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21f40f8c4e_0_3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21f40f8c4e_0_3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21f40f8c4e_0_3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21f40f8c4e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21f40f8c4e_0_3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21f40f8c4e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1f40f8c4e_0_3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1f40f8c4e_0_3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21f40f8c4e_0_3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21f40f8c4e_0_3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21f40f8c4e_0_3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21f40f8c4e_0_3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21f40f8c4e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21f40f8c4e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21f40f8c4e_0_3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21f40f8c4e_0_3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25084edf0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3225084edf0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21f40f8c4e_0_3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21f40f8c4e_0_3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21f40f8c4e_0_3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21f40f8c4e_0_3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21f40f8c4e_0_3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21f40f8c4e_0_3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21f40f8c4e_0_3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21f40f8c4e_0_3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21f40f8c4e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21f40f8c4e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21f40f8c4e_0_3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21f40f8c4e_0_3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21f40f8c4e_0_3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21f40f8c4e_0_3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21f40f8c4e_0_3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21f40f8c4e_0_3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21f40f8c4e_0_3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21f40f8c4e_0_3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21f40f8c4e_0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21f40f8c4e_0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1f40f8c4e_0_2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321f40f8c4e_0_2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21f40f8c4e_0_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21f40f8c4e_0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21f40f8c4e_0_3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21f40f8c4e_0_3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21f40f8c4e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21f40f8c4e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21f40f8c4e_0_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21f40f8c4e_0_3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21f40f8c4e_0_3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21f40f8c4e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21f40f8c4e_0_3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21f40f8c4e_0_3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21f40f8c4e_0_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21f40f8c4e_0_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21f40f8c4e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21f40f8c4e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21f40f8c4e_0_3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21f40f8c4e_0_3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21f40f8c4e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21f40f8c4e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el og innhold" type="obj">
  <p:cSld name="OBJECT">
    <p:spTree>
      <p:nvGrpSpPr>
        <p:cNvPr id="60" name="Shape 60"/>
        <p:cNvGrpSpPr/>
        <p:nvPr/>
      </p:nvGrpSpPr>
      <p:grpSpPr>
        <a:xfrm>
          <a:off x="0" y="0"/>
          <a:ext cx="0" cy="0"/>
          <a:chOff x="0" y="0"/>
          <a:chExt cx="0" cy="0"/>
        </a:xfrm>
      </p:grpSpPr>
      <p:sp>
        <p:nvSpPr>
          <p:cNvPr id="61" name="Google Shape;61;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lnSpc>
                <a:spcPct val="115000"/>
              </a:lnSpc>
              <a:spcBef>
                <a:spcPts val="640"/>
              </a:spcBef>
              <a:spcAft>
                <a:spcPts val="0"/>
              </a:spcAft>
              <a:buClr>
                <a:srgbClr val="595959"/>
              </a:buClr>
              <a:buSzPts val="3200"/>
              <a:buChar char="●"/>
              <a:defRPr>
                <a:solidFill>
                  <a:srgbClr val="595959"/>
                </a:solidFill>
              </a:defRPr>
            </a:lvl1pPr>
            <a:lvl2pPr indent="-406400" lvl="1" marL="914400" algn="l">
              <a:lnSpc>
                <a:spcPct val="115000"/>
              </a:lnSpc>
              <a:spcBef>
                <a:spcPts val="560"/>
              </a:spcBef>
              <a:spcAft>
                <a:spcPts val="0"/>
              </a:spcAft>
              <a:buClr>
                <a:srgbClr val="595959"/>
              </a:buClr>
              <a:buSzPts val="2800"/>
              <a:buChar char="○"/>
              <a:defRPr>
                <a:solidFill>
                  <a:srgbClr val="595959"/>
                </a:solidFill>
              </a:defRPr>
            </a:lvl2pPr>
            <a:lvl3pPr indent="-381000" lvl="2" marL="1371600" algn="l">
              <a:lnSpc>
                <a:spcPct val="115000"/>
              </a:lnSpc>
              <a:spcBef>
                <a:spcPts val="500"/>
              </a:spcBef>
              <a:spcAft>
                <a:spcPts val="0"/>
              </a:spcAft>
              <a:buClr>
                <a:srgbClr val="595959"/>
              </a:buClr>
              <a:buSzPts val="2400"/>
              <a:buChar char="■"/>
              <a:defRPr>
                <a:solidFill>
                  <a:srgbClr val="595959"/>
                </a:solidFill>
              </a:defRPr>
            </a:lvl3pPr>
            <a:lvl4pPr indent="-355600" lvl="3" marL="1828800" algn="l">
              <a:lnSpc>
                <a:spcPct val="115000"/>
              </a:lnSpc>
              <a:spcBef>
                <a:spcPts val="500"/>
              </a:spcBef>
              <a:spcAft>
                <a:spcPts val="0"/>
              </a:spcAft>
              <a:buClr>
                <a:srgbClr val="595959"/>
              </a:buClr>
              <a:buSzPts val="2000"/>
              <a:buChar char="●"/>
              <a:defRPr>
                <a:solidFill>
                  <a:srgbClr val="595959"/>
                </a:solidFill>
              </a:defRPr>
            </a:lvl4pPr>
            <a:lvl5pPr indent="-355600" lvl="4" marL="2286000" algn="l">
              <a:lnSpc>
                <a:spcPct val="115000"/>
              </a:lnSpc>
              <a:spcBef>
                <a:spcPts val="500"/>
              </a:spcBef>
              <a:spcAft>
                <a:spcPts val="0"/>
              </a:spcAft>
              <a:buClr>
                <a:srgbClr val="595959"/>
              </a:buClr>
              <a:buSzPts val="2000"/>
              <a:buChar char="○"/>
              <a:defRPr>
                <a:solidFill>
                  <a:srgbClr val="595959"/>
                </a:solidFill>
              </a:defRPr>
            </a:lvl5pPr>
            <a:lvl6pPr indent="-342900" lvl="5" marL="2743200" algn="l">
              <a:lnSpc>
                <a:spcPct val="115000"/>
              </a:lnSpc>
              <a:spcBef>
                <a:spcPts val="500"/>
              </a:spcBef>
              <a:spcAft>
                <a:spcPts val="0"/>
              </a:spcAft>
              <a:buClr>
                <a:schemeClr val="dk1"/>
              </a:buClr>
              <a:buSzPts val="1800"/>
              <a:buChar char="■"/>
              <a:defRPr/>
            </a:lvl6pPr>
            <a:lvl7pPr indent="-342900" lvl="6" marL="3200400" algn="l">
              <a:lnSpc>
                <a:spcPct val="115000"/>
              </a:lnSpc>
              <a:spcBef>
                <a:spcPts val="500"/>
              </a:spcBef>
              <a:spcAft>
                <a:spcPts val="0"/>
              </a:spcAft>
              <a:buClr>
                <a:schemeClr val="dk1"/>
              </a:buClr>
              <a:buSzPts val="1800"/>
              <a:buChar char="●"/>
              <a:defRPr/>
            </a:lvl7pPr>
            <a:lvl8pPr indent="-342900" lvl="7" marL="3657600" algn="l">
              <a:lnSpc>
                <a:spcPct val="115000"/>
              </a:lnSpc>
              <a:spcBef>
                <a:spcPts val="500"/>
              </a:spcBef>
              <a:spcAft>
                <a:spcPts val="0"/>
              </a:spcAft>
              <a:buClr>
                <a:schemeClr val="dk1"/>
              </a:buClr>
              <a:buSzPts val="1800"/>
              <a:buChar char="○"/>
              <a:defRPr/>
            </a:lvl8pPr>
            <a:lvl9pPr indent="-342900" lvl="8" marL="4114800" algn="l">
              <a:lnSpc>
                <a:spcPct val="115000"/>
              </a:lnSpc>
              <a:spcBef>
                <a:spcPts val="500"/>
              </a:spcBef>
              <a:spcAft>
                <a:spcPts val="500"/>
              </a:spcAft>
              <a:buClr>
                <a:schemeClr val="dk1"/>
              </a:buClr>
              <a:buSzPts val="1800"/>
              <a:buChar char="■"/>
              <a:defRPr/>
            </a:lvl9pPr>
          </a:lstStyle>
          <a:p/>
        </p:txBody>
      </p:sp>
      <p:sp>
        <p:nvSpPr>
          <p:cNvPr id="63" name="Google Shape;63;p14"/>
          <p:cNvSpPr txBox="1"/>
          <p:nvPr>
            <p:ph idx="10" type="dt"/>
          </p:nvPr>
        </p:nvSpPr>
        <p:spPr>
          <a:xfrm>
            <a:off x="457200" y="4541147"/>
            <a:ext cx="2133600" cy="2739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4"/>
          <p:cNvSpPr txBox="1"/>
          <p:nvPr>
            <p:ph idx="11" type="ftr"/>
          </p:nvPr>
        </p:nvSpPr>
        <p:spPr>
          <a:xfrm>
            <a:off x="3124200" y="4541147"/>
            <a:ext cx="2895600" cy="2739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595959"/>
                </a:solidFill>
                <a:latin typeface="Calibri"/>
                <a:ea typeface="Calibri"/>
                <a:cs typeface="Calibri"/>
                <a:sym typeface="Calibri"/>
              </a:defRPr>
            </a:lvl1pPr>
            <a:lvl2pPr lvl="1">
              <a:buNone/>
              <a:defRPr sz="1300">
                <a:solidFill>
                  <a:srgbClr val="595959"/>
                </a:solidFill>
                <a:latin typeface="Calibri"/>
                <a:ea typeface="Calibri"/>
                <a:cs typeface="Calibri"/>
                <a:sym typeface="Calibri"/>
              </a:defRPr>
            </a:lvl2pPr>
            <a:lvl3pPr lvl="2">
              <a:buNone/>
              <a:defRPr sz="1300">
                <a:solidFill>
                  <a:srgbClr val="595959"/>
                </a:solidFill>
                <a:latin typeface="Calibri"/>
                <a:ea typeface="Calibri"/>
                <a:cs typeface="Calibri"/>
                <a:sym typeface="Calibri"/>
              </a:defRPr>
            </a:lvl3pPr>
            <a:lvl4pPr lvl="3">
              <a:buNone/>
              <a:defRPr sz="1300">
                <a:solidFill>
                  <a:srgbClr val="595959"/>
                </a:solidFill>
                <a:latin typeface="Calibri"/>
                <a:ea typeface="Calibri"/>
                <a:cs typeface="Calibri"/>
                <a:sym typeface="Calibri"/>
              </a:defRPr>
            </a:lvl4pPr>
            <a:lvl5pPr lvl="4">
              <a:buNone/>
              <a:defRPr sz="1300">
                <a:solidFill>
                  <a:srgbClr val="595959"/>
                </a:solidFill>
                <a:latin typeface="Calibri"/>
                <a:ea typeface="Calibri"/>
                <a:cs typeface="Calibri"/>
                <a:sym typeface="Calibri"/>
              </a:defRPr>
            </a:lvl5pPr>
            <a:lvl6pPr lvl="5">
              <a:buNone/>
              <a:defRPr sz="1300">
                <a:solidFill>
                  <a:srgbClr val="595959"/>
                </a:solidFill>
                <a:latin typeface="Calibri"/>
                <a:ea typeface="Calibri"/>
                <a:cs typeface="Calibri"/>
                <a:sym typeface="Calibri"/>
              </a:defRPr>
            </a:lvl6pPr>
            <a:lvl7pPr lvl="6">
              <a:buNone/>
              <a:defRPr sz="1300">
                <a:solidFill>
                  <a:srgbClr val="595959"/>
                </a:solidFill>
                <a:latin typeface="Calibri"/>
                <a:ea typeface="Calibri"/>
                <a:cs typeface="Calibri"/>
                <a:sym typeface="Calibri"/>
              </a:defRPr>
            </a:lvl7pPr>
            <a:lvl8pPr lvl="7">
              <a:buNone/>
              <a:defRPr sz="1300">
                <a:solidFill>
                  <a:srgbClr val="595959"/>
                </a:solidFill>
                <a:latin typeface="Calibri"/>
                <a:ea typeface="Calibri"/>
                <a:cs typeface="Calibri"/>
                <a:sym typeface="Calibri"/>
              </a:defRPr>
            </a:lvl8pPr>
            <a:lvl9pPr lvl="8">
              <a:buNone/>
              <a:defRPr sz="1300">
                <a:solidFill>
                  <a:srgbClr val="59595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5"/>
          <p:cNvSpPr txBox="1"/>
          <p:nvPr>
            <p:ph type="title"/>
          </p:nvPr>
        </p:nvSpPr>
        <p:spPr>
          <a:xfrm>
            <a:off x="653600" y="445025"/>
            <a:ext cx="8331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Font typeface="Georgia"/>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5"/>
          <p:cNvSpPr txBox="1"/>
          <p:nvPr>
            <p:ph idx="1" type="body"/>
          </p:nvPr>
        </p:nvSpPr>
        <p:spPr>
          <a:xfrm>
            <a:off x="653600" y="1132275"/>
            <a:ext cx="78621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69" name="Google Shape;6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txBox="1"/>
          <p:nvPr>
            <p:ph type="ctrTitle"/>
          </p:nvPr>
        </p:nvSpPr>
        <p:spPr>
          <a:xfrm>
            <a:off x="311700" y="718225"/>
            <a:ext cx="8520600" cy="177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5191"/>
              </a:buClr>
              <a:buSzPts val="4600"/>
              <a:buNone/>
              <a:defRPr b="1" sz="4600">
                <a:solidFill>
                  <a:srgbClr val="005191"/>
                </a:solidFill>
              </a:defRPr>
            </a:lvl1pPr>
            <a:lvl2pPr lvl="1" algn="ctr">
              <a:lnSpc>
                <a:spcPct val="100000"/>
              </a:lnSpc>
              <a:spcBef>
                <a:spcPts val="0"/>
              </a:spcBef>
              <a:spcAft>
                <a:spcPts val="0"/>
              </a:spcAft>
              <a:buSzPts val="5200"/>
              <a:buFont typeface="Calibri"/>
              <a:buNone/>
              <a:defRPr sz="5200">
                <a:latin typeface="Calibri"/>
                <a:ea typeface="Calibri"/>
                <a:cs typeface="Calibri"/>
                <a:sym typeface="Calibri"/>
              </a:defRPr>
            </a:lvl2pPr>
            <a:lvl3pPr lvl="2" algn="ctr">
              <a:lnSpc>
                <a:spcPct val="100000"/>
              </a:lnSpc>
              <a:spcBef>
                <a:spcPts val="0"/>
              </a:spcBef>
              <a:spcAft>
                <a:spcPts val="0"/>
              </a:spcAft>
              <a:buSzPts val="5200"/>
              <a:buFont typeface="Calibri"/>
              <a:buNone/>
              <a:defRPr sz="5200">
                <a:latin typeface="Calibri"/>
                <a:ea typeface="Calibri"/>
                <a:cs typeface="Calibri"/>
                <a:sym typeface="Calibri"/>
              </a:defRPr>
            </a:lvl3pPr>
            <a:lvl4pPr lvl="3" algn="ctr">
              <a:lnSpc>
                <a:spcPct val="100000"/>
              </a:lnSpc>
              <a:spcBef>
                <a:spcPts val="0"/>
              </a:spcBef>
              <a:spcAft>
                <a:spcPts val="0"/>
              </a:spcAft>
              <a:buSzPts val="5200"/>
              <a:buFont typeface="Calibri"/>
              <a:buNone/>
              <a:defRPr sz="5200">
                <a:latin typeface="Calibri"/>
                <a:ea typeface="Calibri"/>
                <a:cs typeface="Calibri"/>
                <a:sym typeface="Calibri"/>
              </a:defRPr>
            </a:lvl4pPr>
            <a:lvl5pPr lvl="4" algn="ctr">
              <a:lnSpc>
                <a:spcPct val="100000"/>
              </a:lnSpc>
              <a:spcBef>
                <a:spcPts val="0"/>
              </a:spcBef>
              <a:spcAft>
                <a:spcPts val="0"/>
              </a:spcAft>
              <a:buSzPts val="5200"/>
              <a:buFont typeface="Calibri"/>
              <a:buNone/>
              <a:defRPr sz="5200">
                <a:latin typeface="Calibri"/>
                <a:ea typeface="Calibri"/>
                <a:cs typeface="Calibri"/>
                <a:sym typeface="Calibri"/>
              </a:defRPr>
            </a:lvl5pPr>
            <a:lvl6pPr lvl="5" algn="ctr">
              <a:lnSpc>
                <a:spcPct val="100000"/>
              </a:lnSpc>
              <a:spcBef>
                <a:spcPts val="0"/>
              </a:spcBef>
              <a:spcAft>
                <a:spcPts val="0"/>
              </a:spcAft>
              <a:buSzPts val="5200"/>
              <a:buFont typeface="Calibri"/>
              <a:buNone/>
              <a:defRPr sz="5200">
                <a:latin typeface="Calibri"/>
                <a:ea typeface="Calibri"/>
                <a:cs typeface="Calibri"/>
                <a:sym typeface="Calibri"/>
              </a:defRPr>
            </a:lvl6pPr>
            <a:lvl7pPr lvl="6" algn="ctr">
              <a:lnSpc>
                <a:spcPct val="100000"/>
              </a:lnSpc>
              <a:spcBef>
                <a:spcPts val="0"/>
              </a:spcBef>
              <a:spcAft>
                <a:spcPts val="0"/>
              </a:spcAft>
              <a:buSzPts val="5200"/>
              <a:buFont typeface="Calibri"/>
              <a:buNone/>
              <a:defRPr sz="5200">
                <a:latin typeface="Calibri"/>
                <a:ea typeface="Calibri"/>
                <a:cs typeface="Calibri"/>
                <a:sym typeface="Calibri"/>
              </a:defRPr>
            </a:lvl7pPr>
            <a:lvl8pPr lvl="7" algn="ctr">
              <a:lnSpc>
                <a:spcPct val="100000"/>
              </a:lnSpc>
              <a:spcBef>
                <a:spcPts val="0"/>
              </a:spcBef>
              <a:spcAft>
                <a:spcPts val="0"/>
              </a:spcAft>
              <a:buSzPts val="5200"/>
              <a:buFont typeface="Calibri"/>
              <a:buNone/>
              <a:defRPr sz="5200">
                <a:latin typeface="Calibri"/>
                <a:ea typeface="Calibri"/>
                <a:cs typeface="Calibri"/>
                <a:sym typeface="Calibri"/>
              </a:defRPr>
            </a:lvl8pPr>
            <a:lvl9pPr lvl="8" algn="ctr">
              <a:lnSpc>
                <a:spcPct val="100000"/>
              </a:lnSpc>
              <a:spcBef>
                <a:spcPts val="0"/>
              </a:spcBef>
              <a:spcAft>
                <a:spcPts val="0"/>
              </a:spcAft>
              <a:buSzPts val="5200"/>
              <a:buFont typeface="Calibri"/>
              <a:buNone/>
              <a:defRPr sz="5200">
                <a:latin typeface="Calibri"/>
                <a:ea typeface="Calibri"/>
                <a:cs typeface="Calibri"/>
                <a:sym typeface="Calibri"/>
              </a:defRPr>
            </a:lvl9pPr>
          </a:lstStyle>
          <a:p/>
        </p:txBody>
      </p:sp>
      <p:sp>
        <p:nvSpPr>
          <p:cNvPr id="72" name="Google Shape;72;p16"/>
          <p:cNvSpPr txBox="1"/>
          <p:nvPr>
            <p:ph idx="1" type="subTitle"/>
          </p:nvPr>
        </p:nvSpPr>
        <p:spPr>
          <a:xfrm>
            <a:off x="311700" y="26055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Calibri"/>
              <a:buNone/>
              <a:defRPr sz="24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3" name="Google Shape;7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8"/>
          <p:cNvSpPr txBox="1"/>
          <p:nvPr>
            <p:ph idx="1" type="body"/>
          </p:nvPr>
        </p:nvSpPr>
        <p:spPr>
          <a:xfrm>
            <a:off x="539925" y="1152475"/>
            <a:ext cx="37716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80" name="Google Shape;80;p18"/>
          <p:cNvSpPr txBox="1"/>
          <p:nvPr>
            <p:ph idx="2" type="body"/>
          </p:nvPr>
        </p:nvSpPr>
        <p:spPr>
          <a:xfrm>
            <a:off x="4669875" y="1152475"/>
            <a:ext cx="3912000" cy="3416400"/>
          </a:xfrm>
          <a:prstGeom prst="rect">
            <a:avLst/>
          </a:prstGeom>
          <a:noFill/>
          <a:ln>
            <a:noFill/>
          </a:ln>
        </p:spPr>
        <p:txBody>
          <a:bodyPr anchorCtr="0" anchor="t"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81" name="Google Shape;8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txBox="1"/>
          <p:nvPr>
            <p:ph type="title"/>
          </p:nvPr>
        </p:nvSpPr>
        <p:spPr>
          <a:xfrm>
            <a:off x="397850" y="1233175"/>
            <a:ext cx="39129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21"/>
          <p:cNvSpPr txBox="1"/>
          <p:nvPr>
            <p:ph idx="1" type="subTitle"/>
          </p:nvPr>
        </p:nvSpPr>
        <p:spPr>
          <a:xfrm>
            <a:off x="473700" y="2803075"/>
            <a:ext cx="383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21"/>
          <p:cNvSpPr txBox="1"/>
          <p:nvPr>
            <p:ph idx="2" type="body"/>
          </p:nvPr>
        </p:nvSpPr>
        <p:spPr>
          <a:xfrm>
            <a:off x="4755125" y="724075"/>
            <a:ext cx="4006800" cy="3695100"/>
          </a:xfrm>
          <a:prstGeom prst="rect">
            <a:avLst/>
          </a:prstGeom>
          <a:noFill/>
          <a:ln>
            <a:noFill/>
          </a:ln>
        </p:spPr>
        <p:txBody>
          <a:bodyPr anchorCtr="0" anchor="ctr" bIns="91425" lIns="91425" spcFirstLastPara="1" rIns="91425" wrap="square" tIns="91425">
            <a:noAutofit/>
          </a:bodyPr>
          <a:lstStyle>
            <a:lvl1pPr indent="-368300" lvl="0" marL="457200" algn="l">
              <a:lnSpc>
                <a:spcPct val="115000"/>
              </a:lnSpc>
              <a:spcBef>
                <a:spcPts val="0"/>
              </a:spcBef>
              <a:spcAft>
                <a:spcPts val="0"/>
              </a:spcAft>
              <a:buSzPts val="2200"/>
              <a:buChar char="●"/>
              <a:defRPr/>
            </a:lvl1pPr>
            <a:lvl2pPr indent="-330200" lvl="1" marL="914400" algn="l">
              <a:lnSpc>
                <a:spcPct val="115000"/>
              </a:lnSpc>
              <a:spcBef>
                <a:spcPts val="500"/>
              </a:spcBef>
              <a:spcAft>
                <a:spcPts val="0"/>
              </a:spcAft>
              <a:buSzPts val="1600"/>
              <a:buChar char="○"/>
              <a:defRPr/>
            </a:lvl2pPr>
            <a:lvl3pPr indent="-317500" lvl="2" marL="1371600" algn="l">
              <a:lnSpc>
                <a:spcPct val="115000"/>
              </a:lnSpc>
              <a:spcBef>
                <a:spcPts val="500"/>
              </a:spcBef>
              <a:spcAft>
                <a:spcPts val="0"/>
              </a:spcAft>
              <a:buSzPts val="1400"/>
              <a:buChar char="■"/>
              <a:defRPr/>
            </a:lvl3pPr>
            <a:lvl4pPr indent="-317500" lvl="3" marL="1828800" algn="l">
              <a:lnSpc>
                <a:spcPct val="115000"/>
              </a:lnSpc>
              <a:spcBef>
                <a:spcPts val="500"/>
              </a:spcBef>
              <a:spcAft>
                <a:spcPts val="0"/>
              </a:spcAft>
              <a:buSzPts val="1400"/>
              <a:buChar char="●"/>
              <a:defRPr/>
            </a:lvl4pPr>
            <a:lvl5pPr indent="-317500" lvl="4" marL="2286000" algn="l">
              <a:lnSpc>
                <a:spcPct val="115000"/>
              </a:lnSpc>
              <a:spcBef>
                <a:spcPts val="500"/>
              </a:spcBef>
              <a:spcAft>
                <a:spcPts val="0"/>
              </a:spcAft>
              <a:buSzPts val="1400"/>
              <a:buChar char="○"/>
              <a:defRPr/>
            </a:lvl5pPr>
            <a:lvl6pPr indent="-317500" lvl="5" marL="2743200" algn="l">
              <a:lnSpc>
                <a:spcPct val="115000"/>
              </a:lnSpc>
              <a:spcBef>
                <a:spcPts val="500"/>
              </a:spcBef>
              <a:spcAft>
                <a:spcPts val="0"/>
              </a:spcAft>
              <a:buSzPts val="1400"/>
              <a:buChar char="■"/>
              <a:defRPr/>
            </a:lvl6pPr>
            <a:lvl7pPr indent="-317500" lvl="6" marL="3200400" algn="l">
              <a:lnSpc>
                <a:spcPct val="115000"/>
              </a:lnSpc>
              <a:spcBef>
                <a:spcPts val="500"/>
              </a:spcBef>
              <a:spcAft>
                <a:spcPts val="0"/>
              </a:spcAft>
              <a:buSzPts val="1400"/>
              <a:buChar char="●"/>
              <a:defRPr/>
            </a:lvl7pPr>
            <a:lvl8pPr indent="-317500" lvl="7" marL="3657600" algn="l">
              <a:lnSpc>
                <a:spcPct val="115000"/>
              </a:lnSpc>
              <a:spcBef>
                <a:spcPts val="500"/>
              </a:spcBef>
              <a:spcAft>
                <a:spcPts val="0"/>
              </a:spcAft>
              <a:buSzPts val="1400"/>
              <a:buChar char="○"/>
              <a:defRPr/>
            </a:lvl8pPr>
            <a:lvl9pPr indent="-317500" lvl="8" marL="4114800" algn="l">
              <a:lnSpc>
                <a:spcPct val="115000"/>
              </a:lnSpc>
              <a:spcBef>
                <a:spcPts val="500"/>
              </a:spcBef>
              <a:spcAft>
                <a:spcPts val="500"/>
              </a:spcAft>
              <a:buSzPts val="1400"/>
              <a:buChar char="■"/>
              <a:defRPr/>
            </a:lvl9pPr>
          </a:lstStyle>
          <a:p/>
        </p:txBody>
      </p:sp>
      <p:sp>
        <p:nvSpPr>
          <p:cNvPr id="93" name="Google Shape;9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663075" y="4230575"/>
            <a:ext cx="56475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sz="2400"/>
            </a:lvl1pPr>
          </a:lstStyle>
          <a:p/>
        </p:txBody>
      </p:sp>
      <p:sp>
        <p:nvSpPr>
          <p:cNvPr id="96" name="Google Shape;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97" name="Shape 97"/>
        <p:cNvGrpSpPr/>
        <p:nvPr/>
      </p:nvGrpSpPr>
      <p:grpSpPr>
        <a:xfrm>
          <a:off x="0" y="0"/>
          <a:ext cx="0" cy="0"/>
          <a:chOff x="0" y="0"/>
          <a:chExt cx="0" cy="0"/>
        </a:xfrm>
      </p:grpSpPr>
      <p:sp>
        <p:nvSpPr>
          <p:cNvPr id="98" name="Google Shape;9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99" name="Shape 99"/>
        <p:cNvGrpSpPr/>
        <p:nvPr/>
      </p:nvGrpSpPr>
      <p:grpSpPr>
        <a:xfrm>
          <a:off x="0" y="0"/>
          <a:ext cx="0" cy="0"/>
          <a:chOff x="0" y="0"/>
          <a:chExt cx="0" cy="0"/>
        </a:xfrm>
      </p:grpSpPr>
      <p:sp>
        <p:nvSpPr>
          <p:cNvPr id="100" name="Google Shape;100;p24"/>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1" name="Google Shape;101;p24"/>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02" name="Google Shape;102;p24"/>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3" name="Google Shape;1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2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25"/>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500"/>
              </a:spcBef>
              <a:spcAft>
                <a:spcPts val="0"/>
              </a:spcAft>
              <a:buSzPts val="1200"/>
              <a:buChar char="○"/>
              <a:defRPr sz="1200"/>
            </a:lvl2pPr>
            <a:lvl3pPr indent="-304800" lvl="2" marL="1371600" algn="l">
              <a:lnSpc>
                <a:spcPct val="115000"/>
              </a:lnSpc>
              <a:spcBef>
                <a:spcPts val="500"/>
              </a:spcBef>
              <a:spcAft>
                <a:spcPts val="0"/>
              </a:spcAft>
              <a:buSzPts val="1200"/>
              <a:buChar char="■"/>
              <a:defRPr sz="1200"/>
            </a:lvl3pPr>
            <a:lvl4pPr indent="-304800" lvl="3" marL="1828800" algn="l">
              <a:lnSpc>
                <a:spcPct val="115000"/>
              </a:lnSpc>
              <a:spcBef>
                <a:spcPts val="500"/>
              </a:spcBef>
              <a:spcAft>
                <a:spcPts val="0"/>
              </a:spcAft>
              <a:buSzPts val="1200"/>
              <a:buChar char="●"/>
              <a:defRPr sz="1200"/>
            </a:lvl4pPr>
            <a:lvl5pPr indent="-304800" lvl="4" marL="2286000" algn="l">
              <a:lnSpc>
                <a:spcPct val="115000"/>
              </a:lnSpc>
              <a:spcBef>
                <a:spcPts val="500"/>
              </a:spcBef>
              <a:spcAft>
                <a:spcPts val="0"/>
              </a:spcAft>
              <a:buSzPts val="1200"/>
              <a:buChar char="○"/>
              <a:defRPr sz="1200"/>
            </a:lvl5pPr>
            <a:lvl6pPr indent="-304800" lvl="5" marL="2743200" algn="l">
              <a:lnSpc>
                <a:spcPct val="115000"/>
              </a:lnSpc>
              <a:spcBef>
                <a:spcPts val="500"/>
              </a:spcBef>
              <a:spcAft>
                <a:spcPts val="0"/>
              </a:spcAft>
              <a:buSzPts val="1200"/>
              <a:buChar char="■"/>
              <a:defRPr sz="1200"/>
            </a:lvl6pPr>
            <a:lvl7pPr indent="-304800" lvl="6" marL="3200400" algn="l">
              <a:lnSpc>
                <a:spcPct val="115000"/>
              </a:lnSpc>
              <a:spcBef>
                <a:spcPts val="500"/>
              </a:spcBef>
              <a:spcAft>
                <a:spcPts val="0"/>
              </a:spcAft>
              <a:buSzPts val="1200"/>
              <a:buChar char="●"/>
              <a:defRPr sz="1200"/>
            </a:lvl7pPr>
            <a:lvl8pPr indent="-304800" lvl="7" marL="3657600" algn="l">
              <a:lnSpc>
                <a:spcPct val="115000"/>
              </a:lnSpc>
              <a:spcBef>
                <a:spcPts val="500"/>
              </a:spcBef>
              <a:spcAft>
                <a:spcPts val="0"/>
              </a:spcAft>
              <a:buSzPts val="1200"/>
              <a:buChar char="○"/>
              <a:defRPr sz="1200"/>
            </a:lvl8pPr>
            <a:lvl9pPr indent="-304800" lvl="8" marL="4114800" algn="l">
              <a:lnSpc>
                <a:spcPct val="115000"/>
              </a:lnSpc>
              <a:spcBef>
                <a:spcPts val="500"/>
              </a:spcBef>
              <a:spcAft>
                <a:spcPts val="500"/>
              </a:spcAft>
              <a:buSzPts val="1200"/>
              <a:buChar char="■"/>
              <a:defRPr sz="1200"/>
            </a:lvl9pPr>
          </a:lstStyle>
          <a:p/>
        </p:txBody>
      </p:sp>
      <p:sp>
        <p:nvSpPr>
          <p:cNvPr id="107" name="Google Shape;10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sp>
        <p:nvSpPr>
          <p:cNvPr id="119" name="Google Shape;119;p27"/>
          <p:cNvSpPr txBox="1"/>
          <p:nvPr>
            <p:ph type="ctrTitle"/>
          </p:nvPr>
        </p:nvSpPr>
        <p:spPr>
          <a:xfrm>
            <a:off x="311700" y="718225"/>
            <a:ext cx="8520600" cy="1774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5191"/>
              </a:buClr>
              <a:buSzPts val="4600"/>
              <a:buNone/>
              <a:defRPr b="1" sz="4600">
                <a:solidFill>
                  <a:srgbClr val="005191"/>
                </a:solidFill>
              </a:defRPr>
            </a:lvl1pPr>
            <a:lvl2pPr lvl="1" algn="ctr">
              <a:spcBef>
                <a:spcPts val="0"/>
              </a:spcBef>
              <a:spcAft>
                <a:spcPts val="0"/>
              </a:spcAft>
              <a:buSzPts val="5200"/>
              <a:buFont typeface="Calibri"/>
              <a:buNone/>
              <a:defRPr sz="5200">
                <a:latin typeface="Calibri"/>
                <a:ea typeface="Calibri"/>
                <a:cs typeface="Calibri"/>
                <a:sym typeface="Calibri"/>
              </a:defRPr>
            </a:lvl2pPr>
            <a:lvl3pPr lvl="2" algn="ctr">
              <a:spcBef>
                <a:spcPts val="0"/>
              </a:spcBef>
              <a:spcAft>
                <a:spcPts val="0"/>
              </a:spcAft>
              <a:buSzPts val="5200"/>
              <a:buFont typeface="Calibri"/>
              <a:buNone/>
              <a:defRPr sz="5200">
                <a:latin typeface="Calibri"/>
                <a:ea typeface="Calibri"/>
                <a:cs typeface="Calibri"/>
                <a:sym typeface="Calibri"/>
              </a:defRPr>
            </a:lvl3pPr>
            <a:lvl4pPr lvl="3" algn="ctr">
              <a:spcBef>
                <a:spcPts val="0"/>
              </a:spcBef>
              <a:spcAft>
                <a:spcPts val="0"/>
              </a:spcAft>
              <a:buSzPts val="5200"/>
              <a:buFont typeface="Calibri"/>
              <a:buNone/>
              <a:defRPr sz="5200">
                <a:latin typeface="Calibri"/>
                <a:ea typeface="Calibri"/>
                <a:cs typeface="Calibri"/>
                <a:sym typeface="Calibri"/>
              </a:defRPr>
            </a:lvl4pPr>
            <a:lvl5pPr lvl="4" algn="ctr">
              <a:spcBef>
                <a:spcPts val="0"/>
              </a:spcBef>
              <a:spcAft>
                <a:spcPts val="0"/>
              </a:spcAft>
              <a:buSzPts val="5200"/>
              <a:buFont typeface="Calibri"/>
              <a:buNone/>
              <a:defRPr sz="5200">
                <a:latin typeface="Calibri"/>
                <a:ea typeface="Calibri"/>
                <a:cs typeface="Calibri"/>
                <a:sym typeface="Calibri"/>
              </a:defRPr>
            </a:lvl5pPr>
            <a:lvl6pPr lvl="5" algn="ctr">
              <a:spcBef>
                <a:spcPts val="0"/>
              </a:spcBef>
              <a:spcAft>
                <a:spcPts val="0"/>
              </a:spcAft>
              <a:buSzPts val="5200"/>
              <a:buFont typeface="Calibri"/>
              <a:buNone/>
              <a:defRPr sz="5200">
                <a:latin typeface="Calibri"/>
                <a:ea typeface="Calibri"/>
                <a:cs typeface="Calibri"/>
                <a:sym typeface="Calibri"/>
              </a:defRPr>
            </a:lvl6pPr>
            <a:lvl7pPr lvl="6" algn="ctr">
              <a:spcBef>
                <a:spcPts val="0"/>
              </a:spcBef>
              <a:spcAft>
                <a:spcPts val="0"/>
              </a:spcAft>
              <a:buSzPts val="5200"/>
              <a:buFont typeface="Calibri"/>
              <a:buNone/>
              <a:defRPr sz="5200">
                <a:latin typeface="Calibri"/>
                <a:ea typeface="Calibri"/>
                <a:cs typeface="Calibri"/>
                <a:sym typeface="Calibri"/>
              </a:defRPr>
            </a:lvl7pPr>
            <a:lvl8pPr lvl="7" algn="ctr">
              <a:spcBef>
                <a:spcPts val="0"/>
              </a:spcBef>
              <a:spcAft>
                <a:spcPts val="0"/>
              </a:spcAft>
              <a:buSzPts val="5200"/>
              <a:buFont typeface="Calibri"/>
              <a:buNone/>
              <a:defRPr sz="5200">
                <a:latin typeface="Calibri"/>
                <a:ea typeface="Calibri"/>
                <a:cs typeface="Calibri"/>
                <a:sym typeface="Calibri"/>
              </a:defRPr>
            </a:lvl8pPr>
            <a:lvl9pPr lvl="8" algn="ctr">
              <a:spcBef>
                <a:spcPts val="0"/>
              </a:spcBef>
              <a:spcAft>
                <a:spcPts val="0"/>
              </a:spcAft>
              <a:buSzPts val="5200"/>
              <a:buFont typeface="Calibri"/>
              <a:buNone/>
              <a:defRPr sz="5200">
                <a:latin typeface="Calibri"/>
                <a:ea typeface="Calibri"/>
                <a:cs typeface="Calibri"/>
                <a:sym typeface="Calibri"/>
              </a:defRPr>
            </a:lvl9pPr>
          </a:lstStyle>
          <a:p/>
        </p:txBody>
      </p:sp>
      <p:sp>
        <p:nvSpPr>
          <p:cNvPr id="120" name="Google Shape;120;p27"/>
          <p:cNvSpPr txBox="1"/>
          <p:nvPr>
            <p:ph idx="1" type="subTitle"/>
          </p:nvPr>
        </p:nvSpPr>
        <p:spPr>
          <a:xfrm>
            <a:off x="311700" y="26055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Calibri"/>
              <a:buNone/>
              <a:defRPr sz="24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1" name="Google Shape;12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4" name="Google Shape;12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9"/>
          <p:cNvSpPr txBox="1"/>
          <p:nvPr>
            <p:ph type="title"/>
          </p:nvPr>
        </p:nvSpPr>
        <p:spPr>
          <a:xfrm>
            <a:off x="653600" y="445025"/>
            <a:ext cx="8331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Font typeface="Georgia"/>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29"/>
          <p:cNvSpPr txBox="1"/>
          <p:nvPr>
            <p:ph idx="1" type="body"/>
          </p:nvPr>
        </p:nvSpPr>
        <p:spPr>
          <a:xfrm>
            <a:off x="653600" y="1132275"/>
            <a:ext cx="78621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28" name="Google Shape;12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 name="Shape 129"/>
        <p:cNvGrpSpPr/>
        <p:nvPr/>
      </p:nvGrpSpPr>
      <p:grpSpPr>
        <a:xfrm>
          <a:off x="0" y="0"/>
          <a:ext cx="0" cy="0"/>
          <a:chOff x="0" y="0"/>
          <a:chExt cx="0" cy="0"/>
        </a:xfrm>
      </p:grpSpPr>
      <p:sp>
        <p:nvSpPr>
          <p:cNvPr id="130" name="Google Shape;130;p30"/>
          <p:cNvSpPr txBox="1"/>
          <p:nvPr>
            <p:ph type="title"/>
          </p:nvPr>
        </p:nvSpPr>
        <p:spPr>
          <a:xfrm>
            <a:off x="662925" y="445025"/>
            <a:ext cx="816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 name="Google Shape;131;p30"/>
          <p:cNvSpPr txBox="1"/>
          <p:nvPr>
            <p:ph idx="1" type="body"/>
          </p:nvPr>
        </p:nvSpPr>
        <p:spPr>
          <a:xfrm>
            <a:off x="539925" y="1152475"/>
            <a:ext cx="37716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32" name="Google Shape;132;p30"/>
          <p:cNvSpPr txBox="1"/>
          <p:nvPr>
            <p:ph idx="2" type="body"/>
          </p:nvPr>
        </p:nvSpPr>
        <p:spPr>
          <a:xfrm>
            <a:off x="4669875" y="1152475"/>
            <a:ext cx="39120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33" name="Google Shape;1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31"/>
          <p:cNvSpPr txBox="1"/>
          <p:nvPr>
            <p:ph type="title"/>
          </p:nvPr>
        </p:nvSpPr>
        <p:spPr>
          <a:xfrm>
            <a:off x="662925" y="445025"/>
            <a:ext cx="816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sp>
        <p:nvSpPr>
          <p:cNvPr id="138" name="Google Shape;138;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9" name="Google Shape;13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33"/>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3"/>
          <p:cNvSpPr txBox="1"/>
          <p:nvPr>
            <p:ph type="title"/>
          </p:nvPr>
        </p:nvSpPr>
        <p:spPr>
          <a:xfrm>
            <a:off x="397850" y="1233175"/>
            <a:ext cx="39129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3" name="Google Shape;143;p33"/>
          <p:cNvSpPr txBox="1"/>
          <p:nvPr>
            <p:ph idx="1" type="subTitle"/>
          </p:nvPr>
        </p:nvSpPr>
        <p:spPr>
          <a:xfrm>
            <a:off x="473700" y="2803075"/>
            <a:ext cx="3837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4" name="Google Shape;144;p33"/>
          <p:cNvSpPr txBox="1"/>
          <p:nvPr>
            <p:ph idx="2" type="body"/>
          </p:nvPr>
        </p:nvSpPr>
        <p:spPr>
          <a:xfrm>
            <a:off x="4755125" y="724075"/>
            <a:ext cx="4006800" cy="3695100"/>
          </a:xfrm>
          <a:prstGeom prst="rect">
            <a:avLst/>
          </a:prstGeom>
        </p:spPr>
        <p:txBody>
          <a:bodyPr anchorCtr="0" anchor="ctr" bIns="91425" lIns="91425" spcFirstLastPara="1" rIns="91425" wrap="square" tIns="91425">
            <a:noAutofit/>
          </a:bodyPr>
          <a:lstStyle>
            <a:lvl1pPr indent="-368300" lvl="0" marL="457200">
              <a:spcBef>
                <a:spcPts val="0"/>
              </a:spcBef>
              <a:spcAft>
                <a:spcPts val="0"/>
              </a:spcAft>
              <a:buSzPts val="2200"/>
              <a:buChar char="●"/>
              <a:defRPr/>
            </a:lvl1pPr>
            <a:lvl2pPr indent="-330200" lvl="1" marL="914400">
              <a:spcBef>
                <a:spcPts val="500"/>
              </a:spcBef>
              <a:spcAft>
                <a:spcPts val="0"/>
              </a:spcAft>
              <a:buSzPts val="1600"/>
              <a:buChar char="○"/>
              <a:defRPr/>
            </a:lvl2pPr>
            <a:lvl3pPr indent="-317500" lvl="2" marL="1371600">
              <a:spcBef>
                <a:spcPts val="5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500"/>
              </a:spcAft>
              <a:buSzPts val="1400"/>
              <a:buChar char="■"/>
              <a:defRPr/>
            </a:lvl9pPr>
          </a:lstStyle>
          <a:p/>
        </p:txBody>
      </p:sp>
      <p:sp>
        <p:nvSpPr>
          <p:cNvPr id="145" name="Google Shape;14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34"/>
          <p:cNvSpPr txBox="1"/>
          <p:nvPr>
            <p:ph idx="1" type="body"/>
          </p:nvPr>
        </p:nvSpPr>
        <p:spPr>
          <a:xfrm>
            <a:off x="663075" y="4230575"/>
            <a:ext cx="56475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None/>
              <a:defRPr sz="2400"/>
            </a:lvl1pPr>
          </a:lstStyle>
          <a:p/>
        </p:txBody>
      </p:sp>
      <p:sp>
        <p:nvSpPr>
          <p:cNvPr id="148" name="Google Shape;14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149" name="Shape 149"/>
        <p:cNvGrpSpPr/>
        <p:nvPr/>
      </p:nvGrpSpPr>
      <p:grpSpPr>
        <a:xfrm>
          <a:off x="0" y="0"/>
          <a:ext cx="0" cy="0"/>
          <a:chOff x="0" y="0"/>
          <a:chExt cx="0" cy="0"/>
        </a:xfrm>
      </p:grpSpPr>
      <p:sp>
        <p:nvSpPr>
          <p:cNvPr id="150" name="Google Shape;15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libri"/>
                <a:ea typeface="Calibri"/>
                <a:cs typeface="Calibri"/>
                <a:sym typeface="Calibri"/>
              </a:defRPr>
            </a:lvl1pPr>
            <a:lvl2pPr lvl="1">
              <a:buNone/>
              <a:defRPr sz="1300">
                <a:latin typeface="Calibri"/>
                <a:ea typeface="Calibri"/>
                <a:cs typeface="Calibri"/>
                <a:sym typeface="Calibri"/>
              </a:defRPr>
            </a:lvl2pPr>
            <a:lvl3pPr lvl="2">
              <a:buNone/>
              <a:defRPr sz="1300">
                <a:latin typeface="Calibri"/>
                <a:ea typeface="Calibri"/>
                <a:cs typeface="Calibri"/>
                <a:sym typeface="Calibri"/>
              </a:defRPr>
            </a:lvl3pPr>
            <a:lvl4pPr lvl="3">
              <a:buNone/>
              <a:defRPr sz="1300">
                <a:latin typeface="Calibri"/>
                <a:ea typeface="Calibri"/>
                <a:cs typeface="Calibri"/>
                <a:sym typeface="Calibri"/>
              </a:defRPr>
            </a:lvl4pPr>
            <a:lvl5pPr lvl="4">
              <a:buNone/>
              <a:defRPr sz="1300">
                <a:latin typeface="Calibri"/>
                <a:ea typeface="Calibri"/>
                <a:cs typeface="Calibri"/>
                <a:sym typeface="Calibri"/>
              </a:defRPr>
            </a:lvl5pPr>
            <a:lvl6pPr lvl="5">
              <a:buNone/>
              <a:defRPr sz="1300">
                <a:latin typeface="Calibri"/>
                <a:ea typeface="Calibri"/>
                <a:cs typeface="Calibri"/>
                <a:sym typeface="Calibri"/>
              </a:defRPr>
            </a:lvl6pPr>
            <a:lvl7pPr lvl="6">
              <a:buNone/>
              <a:defRPr sz="1300">
                <a:latin typeface="Calibri"/>
                <a:ea typeface="Calibri"/>
                <a:cs typeface="Calibri"/>
                <a:sym typeface="Calibri"/>
              </a:defRPr>
            </a:lvl7pPr>
            <a:lvl8pPr lvl="7">
              <a:buNone/>
              <a:defRPr sz="1300">
                <a:latin typeface="Calibri"/>
                <a:ea typeface="Calibri"/>
                <a:cs typeface="Calibri"/>
                <a:sym typeface="Calibri"/>
              </a:defRPr>
            </a:lvl8pPr>
            <a:lvl9pPr lvl="8">
              <a:buNone/>
              <a:defRPr sz="13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51" name="Shape 151"/>
        <p:cNvGrpSpPr/>
        <p:nvPr/>
      </p:nvGrpSpPr>
      <p:grpSpPr>
        <a:xfrm>
          <a:off x="0" y="0"/>
          <a:ext cx="0" cy="0"/>
          <a:chOff x="0" y="0"/>
          <a:chExt cx="0" cy="0"/>
        </a:xfrm>
      </p:grpSpPr>
      <p:sp>
        <p:nvSpPr>
          <p:cNvPr id="152" name="Google Shape;152;p3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53" name="Google Shape;153;p3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54" name="Google Shape;154;p3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55" name="Google Shape;15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3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8" name="Google Shape;158;p3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500"/>
              </a:spcBef>
              <a:spcAft>
                <a:spcPts val="0"/>
              </a:spcAft>
              <a:buSzPts val="1200"/>
              <a:buChar char="○"/>
              <a:defRPr sz="1200"/>
            </a:lvl2pPr>
            <a:lvl3pPr indent="-304800" lvl="2" marL="1371600">
              <a:spcBef>
                <a:spcPts val="500"/>
              </a:spcBef>
              <a:spcAft>
                <a:spcPts val="0"/>
              </a:spcAft>
              <a:buSzPts val="1200"/>
              <a:buChar char="■"/>
              <a:defRPr sz="1200"/>
            </a:lvl3pPr>
            <a:lvl4pPr indent="-304800" lvl="3" marL="1828800">
              <a:spcBef>
                <a:spcPts val="500"/>
              </a:spcBef>
              <a:spcAft>
                <a:spcPts val="0"/>
              </a:spcAft>
              <a:buSzPts val="1200"/>
              <a:buChar char="●"/>
              <a:defRPr sz="1200"/>
            </a:lvl4pPr>
            <a:lvl5pPr indent="-304800" lvl="4" marL="2286000">
              <a:spcBef>
                <a:spcPts val="500"/>
              </a:spcBef>
              <a:spcAft>
                <a:spcPts val="0"/>
              </a:spcAft>
              <a:buSzPts val="1200"/>
              <a:buChar char="○"/>
              <a:defRPr sz="1200"/>
            </a:lvl5pPr>
            <a:lvl6pPr indent="-304800" lvl="5" marL="2743200">
              <a:spcBef>
                <a:spcPts val="500"/>
              </a:spcBef>
              <a:spcAft>
                <a:spcPts val="0"/>
              </a:spcAft>
              <a:buSzPts val="1200"/>
              <a:buChar char="■"/>
              <a:defRPr sz="1200"/>
            </a:lvl6pPr>
            <a:lvl7pPr indent="-304800" lvl="6" marL="3200400">
              <a:spcBef>
                <a:spcPts val="500"/>
              </a:spcBef>
              <a:spcAft>
                <a:spcPts val="0"/>
              </a:spcAft>
              <a:buSzPts val="1200"/>
              <a:buChar char="●"/>
              <a:defRPr sz="1200"/>
            </a:lvl7pPr>
            <a:lvl8pPr indent="-304800" lvl="7" marL="3657600">
              <a:spcBef>
                <a:spcPts val="500"/>
              </a:spcBef>
              <a:spcAft>
                <a:spcPts val="0"/>
              </a:spcAft>
              <a:buSzPts val="1200"/>
              <a:buChar char="○"/>
              <a:defRPr sz="1200"/>
            </a:lvl8pPr>
            <a:lvl9pPr indent="-304800" lvl="8" marL="4114800">
              <a:spcBef>
                <a:spcPts val="500"/>
              </a:spcBef>
              <a:spcAft>
                <a:spcPts val="500"/>
              </a:spcAft>
              <a:buSzPts val="1200"/>
              <a:buChar char="■"/>
              <a:defRPr sz="1200"/>
            </a:lvl9pPr>
          </a:lstStyle>
          <a:p/>
        </p:txBody>
      </p:sp>
      <p:sp>
        <p:nvSpPr>
          <p:cNvPr id="159" name="Google Shape;15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39"/>
          <p:cNvSpPr txBox="1"/>
          <p:nvPr>
            <p:ph type="ctrTitle"/>
          </p:nvPr>
        </p:nvSpPr>
        <p:spPr>
          <a:xfrm>
            <a:off x="311700" y="718225"/>
            <a:ext cx="8520600" cy="1774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Clr>
                <a:srgbClr val="005191"/>
              </a:buClr>
              <a:buSzPts val="3500"/>
              <a:buNone/>
              <a:defRPr b="1" sz="4600">
                <a:solidFill>
                  <a:srgbClr val="005191"/>
                </a:solidFill>
              </a:defRPr>
            </a:lvl1pPr>
            <a:lvl2pPr lvl="1" algn="ctr">
              <a:lnSpc>
                <a:spcPct val="100000"/>
              </a:lnSpc>
              <a:spcBef>
                <a:spcPts val="0"/>
              </a:spcBef>
              <a:spcAft>
                <a:spcPts val="0"/>
              </a:spcAft>
              <a:buSzPts val="3900"/>
              <a:buFont typeface="Arial"/>
              <a:buNone/>
              <a:defRPr sz="5200">
                <a:latin typeface="Arial"/>
                <a:ea typeface="Arial"/>
                <a:cs typeface="Arial"/>
                <a:sym typeface="Arial"/>
              </a:defRPr>
            </a:lvl2pPr>
            <a:lvl3pPr lvl="2" algn="ctr">
              <a:lnSpc>
                <a:spcPct val="100000"/>
              </a:lnSpc>
              <a:spcBef>
                <a:spcPts val="0"/>
              </a:spcBef>
              <a:spcAft>
                <a:spcPts val="0"/>
              </a:spcAft>
              <a:buSzPts val="3900"/>
              <a:buFont typeface="Arial"/>
              <a:buNone/>
              <a:defRPr sz="5200">
                <a:latin typeface="Arial"/>
                <a:ea typeface="Arial"/>
                <a:cs typeface="Arial"/>
                <a:sym typeface="Arial"/>
              </a:defRPr>
            </a:lvl3pPr>
            <a:lvl4pPr lvl="3" algn="ctr">
              <a:lnSpc>
                <a:spcPct val="100000"/>
              </a:lnSpc>
              <a:spcBef>
                <a:spcPts val="0"/>
              </a:spcBef>
              <a:spcAft>
                <a:spcPts val="0"/>
              </a:spcAft>
              <a:buSzPts val="3900"/>
              <a:buFont typeface="Arial"/>
              <a:buNone/>
              <a:defRPr sz="5200">
                <a:latin typeface="Arial"/>
                <a:ea typeface="Arial"/>
                <a:cs typeface="Arial"/>
                <a:sym typeface="Arial"/>
              </a:defRPr>
            </a:lvl4pPr>
            <a:lvl5pPr lvl="4" algn="ctr">
              <a:lnSpc>
                <a:spcPct val="100000"/>
              </a:lnSpc>
              <a:spcBef>
                <a:spcPts val="0"/>
              </a:spcBef>
              <a:spcAft>
                <a:spcPts val="0"/>
              </a:spcAft>
              <a:buSzPts val="3900"/>
              <a:buFont typeface="Arial"/>
              <a:buNone/>
              <a:defRPr sz="5200">
                <a:latin typeface="Arial"/>
                <a:ea typeface="Arial"/>
                <a:cs typeface="Arial"/>
                <a:sym typeface="Arial"/>
              </a:defRPr>
            </a:lvl5pPr>
            <a:lvl6pPr lvl="5" algn="ctr">
              <a:lnSpc>
                <a:spcPct val="100000"/>
              </a:lnSpc>
              <a:spcBef>
                <a:spcPts val="0"/>
              </a:spcBef>
              <a:spcAft>
                <a:spcPts val="0"/>
              </a:spcAft>
              <a:buSzPts val="3900"/>
              <a:buFont typeface="Arial"/>
              <a:buNone/>
              <a:defRPr sz="5200">
                <a:latin typeface="Arial"/>
                <a:ea typeface="Arial"/>
                <a:cs typeface="Arial"/>
                <a:sym typeface="Arial"/>
              </a:defRPr>
            </a:lvl6pPr>
            <a:lvl7pPr lvl="6" algn="ctr">
              <a:lnSpc>
                <a:spcPct val="100000"/>
              </a:lnSpc>
              <a:spcBef>
                <a:spcPts val="0"/>
              </a:spcBef>
              <a:spcAft>
                <a:spcPts val="0"/>
              </a:spcAft>
              <a:buSzPts val="3900"/>
              <a:buFont typeface="Arial"/>
              <a:buNone/>
              <a:defRPr sz="5200">
                <a:latin typeface="Arial"/>
                <a:ea typeface="Arial"/>
                <a:cs typeface="Arial"/>
                <a:sym typeface="Arial"/>
              </a:defRPr>
            </a:lvl7pPr>
            <a:lvl8pPr lvl="7" algn="ctr">
              <a:lnSpc>
                <a:spcPct val="100000"/>
              </a:lnSpc>
              <a:spcBef>
                <a:spcPts val="0"/>
              </a:spcBef>
              <a:spcAft>
                <a:spcPts val="0"/>
              </a:spcAft>
              <a:buSzPts val="3900"/>
              <a:buFont typeface="Arial"/>
              <a:buNone/>
              <a:defRPr sz="5200">
                <a:latin typeface="Arial"/>
                <a:ea typeface="Arial"/>
                <a:cs typeface="Arial"/>
                <a:sym typeface="Arial"/>
              </a:defRPr>
            </a:lvl8pPr>
            <a:lvl9pPr lvl="8" algn="ctr">
              <a:lnSpc>
                <a:spcPct val="100000"/>
              </a:lnSpc>
              <a:spcBef>
                <a:spcPts val="0"/>
              </a:spcBef>
              <a:spcAft>
                <a:spcPts val="0"/>
              </a:spcAft>
              <a:buSzPts val="3900"/>
              <a:buFont typeface="Arial"/>
              <a:buNone/>
              <a:defRPr sz="5200">
                <a:latin typeface="Arial"/>
                <a:ea typeface="Arial"/>
                <a:cs typeface="Arial"/>
                <a:sym typeface="Arial"/>
              </a:defRPr>
            </a:lvl9pPr>
          </a:lstStyle>
          <a:p/>
        </p:txBody>
      </p:sp>
      <p:sp>
        <p:nvSpPr>
          <p:cNvPr id="172" name="Google Shape;172;p39"/>
          <p:cNvSpPr txBox="1"/>
          <p:nvPr>
            <p:ph idx="1" type="subTitle"/>
          </p:nvPr>
        </p:nvSpPr>
        <p:spPr>
          <a:xfrm>
            <a:off x="311700" y="26055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1800"/>
              <a:buFont typeface="Arial"/>
              <a:buNone/>
              <a:defRPr sz="2400">
                <a:latin typeface="Arial"/>
                <a:ea typeface="Arial"/>
                <a:cs typeface="Arial"/>
                <a:sym typeface="Aria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3" name="Google Shape;173;p3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4" name="Shape 174"/>
        <p:cNvGrpSpPr/>
        <p:nvPr/>
      </p:nvGrpSpPr>
      <p:grpSpPr>
        <a:xfrm>
          <a:off x="0" y="0"/>
          <a:ext cx="0" cy="0"/>
          <a:chOff x="0" y="0"/>
          <a:chExt cx="0" cy="0"/>
        </a:xfrm>
      </p:grpSpPr>
      <p:sp>
        <p:nvSpPr>
          <p:cNvPr id="175" name="Google Shape;175;p40"/>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76" name="Google Shape;176;p40"/>
          <p:cNvSpPr txBox="1"/>
          <p:nvPr>
            <p:ph idx="1" type="body"/>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77" name="Google Shape;177;p4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8" name="Google Shape;178;p4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9" name="Google Shape;179;p4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p41"/>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82" name="Google Shape;182;p41"/>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83" name="Google Shape;183;p41"/>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184" name="Google Shape;184;p4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5" name="Google Shape;185;p41"/>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6" name="Google Shape;186;p4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7" name="Shape 187"/>
        <p:cNvGrpSpPr/>
        <p:nvPr/>
      </p:nvGrpSpPr>
      <p:grpSpPr>
        <a:xfrm>
          <a:off x="0" y="0"/>
          <a:ext cx="0" cy="0"/>
          <a:chOff x="0" y="0"/>
          <a:chExt cx="0" cy="0"/>
        </a:xfrm>
      </p:grpSpPr>
      <p:sp>
        <p:nvSpPr>
          <p:cNvPr id="188" name="Google Shape;188;p42"/>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3500"/>
              <a:buNone/>
              <a:defRPr sz="4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p:txBody>
      </p:sp>
      <p:sp>
        <p:nvSpPr>
          <p:cNvPr id="189" name="Google Shape;189;p4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 name="Shape 190"/>
        <p:cNvGrpSpPr/>
        <p:nvPr/>
      </p:nvGrpSpPr>
      <p:grpSpPr>
        <a:xfrm>
          <a:off x="0" y="0"/>
          <a:ext cx="0" cy="0"/>
          <a:chOff x="0" y="0"/>
          <a:chExt cx="0" cy="0"/>
        </a:xfrm>
      </p:grpSpPr>
      <p:sp>
        <p:nvSpPr>
          <p:cNvPr id="191" name="Google Shape;191;p43"/>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92" name="Google Shape;192;p43"/>
          <p:cNvSpPr txBox="1"/>
          <p:nvPr>
            <p:ph idx="1" type="body"/>
          </p:nvPr>
        </p:nvSpPr>
        <p:spPr>
          <a:xfrm>
            <a:off x="539925" y="1152475"/>
            <a:ext cx="37716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193" name="Google Shape;193;p43"/>
          <p:cNvSpPr txBox="1"/>
          <p:nvPr>
            <p:ph idx="2" type="body"/>
          </p:nvPr>
        </p:nvSpPr>
        <p:spPr>
          <a:xfrm>
            <a:off x="4669875" y="1152475"/>
            <a:ext cx="3912000" cy="3416400"/>
          </a:xfrm>
          <a:prstGeom prst="rect">
            <a:avLst/>
          </a:prstGeom>
          <a:noFill/>
          <a:ln>
            <a:noFill/>
          </a:ln>
        </p:spPr>
        <p:txBody>
          <a:bodyPr anchorCtr="0" anchor="t"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194" name="Google Shape;194;p4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p44"/>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p:txBody>
      </p:sp>
      <p:sp>
        <p:nvSpPr>
          <p:cNvPr id="197" name="Google Shape;197;p4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98" name="Shape 198"/>
        <p:cNvGrpSpPr/>
        <p:nvPr/>
      </p:nvGrpSpPr>
      <p:grpSpPr>
        <a:xfrm>
          <a:off x="0" y="0"/>
          <a:ext cx="0" cy="0"/>
          <a:chOff x="0" y="0"/>
          <a:chExt cx="0" cy="0"/>
        </a:xfrm>
      </p:grpSpPr>
      <p:sp>
        <p:nvSpPr>
          <p:cNvPr id="199" name="Google Shape;199;p45"/>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p:txBody>
      </p:sp>
      <p:sp>
        <p:nvSpPr>
          <p:cNvPr id="200" name="Google Shape;200;p4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01" name="Shape 201"/>
        <p:cNvGrpSpPr/>
        <p:nvPr/>
      </p:nvGrpSpPr>
      <p:grpSpPr>
        <a:xfrm>
          <a:off x="0" y="0"/>
          <a:ext cx="0" cy="0"/>
          <a:chOff x="0" y="0"/>
          <a:chExt cx="0" cy="0"/>
        </a:xfrm>
      </p:grpSpPr>
      <p:sp>
        <p:nvSpPr>
          <p:cNvPr id="202" name="Google Shape;202;p46"/>
          <p:cNvSpPr/>
          <p:nvPr/>
        </p:nvSpPr>
        <p:spPr>
          <a:xfrm>
            <a:off x="4679350" y="0"/>
            <a:ext cx="4464600" cy="5056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46"/>
          <p:cNvSpPr txBox="1"/>
          <p:nvPr>
            <p:ph type="title"/>
          </p:nvPr>
        </p:nvSpPr>
        <p:spPr>
          <a:xfrm>
            <a:off x="397850" y="1233175"/>
            <a:ext cx="3912900" cy="14823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p:txBody>
      </p:sp>
      <p:sp>
        <p:nvSpPr>
          <p:cNvPr id="204" name="Google Shape;204;p46"/>
          <p:cNvSpPr txBox="1"/>
          <p:nvPr>
            <p:ph idx="1" type="subTitle"/>
          </p:nvPr>
        </p:nvSpPr>
        <p:spPr>
          <a:xfrm>
            <a:off x="473700" y="2803075"/>
            <a:ext cx="3837000" cy="12351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p:txBody>
      </p:sp>
      <p:sp>
        <p:nvSpPr>
          <p:cNvPr id="205" name="Google Shape;205;p46"/>
          <p:cNvSpPr txBox="1"/>
          <p:nvPr>
            <p:ph idx="2" type="body"/>
          </p:nvPr>
        </p:nvSpPr>
        <p:spPr>
          <a:xfrm>
            <a:off x="4755125" y="724075"/>
            <a:ext cx="4006800" cy="3695100"/>
          </a:xfrm>
          <a:prstGeom prst="rect">
            <a:avLst/>
          </a:prstGeom>
          <a:noFill/>
          <a:ln>
            <a:noFill/>
          </a:ln>
        </p:spPr>
        <p:txBody>
          <a:bodyPr anchorCtr="0" anchor="ctr" bIns="68575" lIns="68575" spcFirstLastPara="1" rIns="68575" wrap="square" tIns="68575">
            <a:noAutofit/>
          </a:bodyPr>
          <a:lstStyle>
            <a:lvl1pPr indent="-336550" lvl="0" marL="457200" algn="l">
              <a:lnSpc>
                <a:spcPct val="115000"/>
              </a:lnSpc>
              <a:spcBef>
                <a:spcPts val="0"/>
              </a:spcBef>
              <a:spcAft>
                <a:spcPts val="0"/>
              </a:spcAft>
              <a:buSzPts val="1700"/>
              <a:buChar char="●"/>
              <a:defRPr/>
            </a:lvl1pPr>
            <a:lvl2pPr indent="-304800" lvl="1" marL="914400" algn="l">
              <a:lnSpc>
                <a:spcPct val="115000"/>
              </a:lnSpc>
              <a:spcBef>
                <a:spcPts val="500"/>
              </a:spcBef>
              <a:spcAft>
                <a:spcPts val="0"/>
              </a:spcAft>
              <a:buSzPts val="1200"/>
              <a:buChar char="○"/>
              <a:defRPr/>
            </a:lvl2pPr>
            <a:lvl3pPr indent="-298450" lvl="2" marL="1371600" algn="l">
              <a:lnSpc>
                <a:spcPct val="115000"/>
              </a:lnSpc>
              <a:spcBef>
                <a:spcPts val="500"/>
              </a:spcBef>
              <a:spcAft>
                <a:spcPts val="0"/>
              </a:spcAft>
              <a:buSzPts val="1100"/>
              <a:buChar char="■"/>
              <a:defRPr/>
            </a:lvl3pPr>
            <a:lvl4pPr indent="-298450" lvl="3" marL="1828800" algn="l">
              <a:lnSpc>
                <a:spcPct val="115000"/>
              </a:lnSpc>
              <a:spcBef>
                <a:spcPts val="500"/>
              </a:spcBef>
              <a:spcAft>
                <a:spcPts val="0"/>
              </a:spcAft>
              <a:buSzPts val="1100"/>
              <a:buChar char="●"/>
              <a:defRPr/>
            </a:lvl4pPr>
            <a:lvl5pPr indent="-298450" lvl="4" marL="2286000" algn="l">
              <a:lnSpc>
                <a:spcPct val="115000"/>
              </a:lnSpc>
              <a:spcBef>
                <a:spcPts val="500"/>
              </a:spcBef>
              <a:spcAft>
                <a:spcPts val="0"/>
              </a:spcAft>
              <a:buSzPts val="1100"/>
              <a:buChar char="○"/>
              <a:defRPr/>
            </a:lvl5pPr>
            <a:lvl6pPr indent="-298450" lvl="5" marL="2743200" algn="l">
              <a:lnSpc>
                <a:spcPct val="115000"/>
              </a:lnSpc>
              <a:spcBef>
                <a:spcPts val="500"/>
              </a:spcBef>
              <a:spcAft>
                <a:spcPts val="0"/>
              </a:spcAft>
              <a:buSzPts val="1100"/>
              <a:buChar char="■"/>
              <a:defRPr/>
            </a:lvl6pPr>
            <a:lvl7pPr indent="-298450" lvl="6" marL="3200400" algn="l">
              <a:lnSpc>
                <a:spcPct val="115000"/>
              </a:lnSpc>
              <a:spcBef>
                <a:spcPts val="500"/>
              </a:spcBef>
              <a:spcAft>
                <a:spcPts val="0"/>
              </a:spcAft>
              <a:buSzPts val="1100"/>
              <a:buChar char="●"/>
              <a:defRPr/>
            </a:lvl7pPr>
            <a:lvl8pPr indent="-298450" lvl="7" marL="3657600" algn="l">
              <a:lnSpc>
                <a:spcPct val="115000"/>
              </a:lnSpc>
              <a:spcBef>
                <a:spcPts val="500"/>
              </a:spcBef>
              <a:spcAft>
                <a:spcPts val="0"/>
              </a:spcAft>
              <a:buSzPts val="1100"/>
              <a:buChar char="○"/>
              <a:defRPr/>
            </a:lvl8pPr>
            <a:lvl9pPr indent="-298450" lvl="8" marL="4114800" algn="l">
              <a:lnSpc>
                <a:spcPct val="115000"/>
              </a:lnSpc>
              <a:spcBef>
                <a:spcPts val="500"/>
              </a:spcBef>
              <a:spcAft>
                <a:spcPts val="500"/>
              </a:spcAft>
              <a:buSzPts val="1100"/>
              <a:buChar char="■"/>
              <a:defRPr/>
            </a:lvl9pPr>
          </a:lstStyle>
          <a:p/>
        </p:txBody>
      </p:sp>
      <p:sp>
        <p:nvSpPr>
          <p:cNvPr id="206" name="Google Shape;206;p4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07" name="Shape 207"/>
        <p:cNvGrpSpPr/>
        <p:nvPr/>
      </p:nvGrpSpPr>
      <p:grpSpPr>
        <a:xfrm>
          <a:off x="0" y="0"/>
          <a:ext cx="0" cy="0"/>
          <a:chOff x="0" y="0"/>
          <a:chExt cx="0" cy="0"/>
        </a:xfrm>
      </p:grpSpPr>
      <p:sp>
        <p:nvSpPr>
          <p:cNvPr id="208" name="Google Shape;208;p47"/>
          <p:cNvSpPr txBox="1"/>
          <p:nvPr>
            <p:ph idx="1" type="body"/>
          </p:nvPr>
        </p:nvSpPr>
        <p:spPr>
          <a:xfrm>
            <a:off x="663075" y="4230575"/>
            <a:ext cx="5647500" cy="605100"/>
          </a:xfrm>
          <a:prstGeom prst="rect">
            <a:avLst/>
          </a:prstGeom>
          <a:noFill/>
          <a:ln>
            <a:noFill/>
          </a:ln>
        </p:spPr>
        <p:txBody>
          <a:bodyPr anchorCtr="0" anchor="ctr" bIns="68575" lIns="68575" spcFirstLastPara="1" rIns="68575" wrap="square" tIns="68575">
            <a:noAutofit/>
          </a:bodyPr>
          <a:lstStyle>
            <a:lvl1pPr indent="-228600" lvl="0" marL="457200" algn="l">
              <a:lnSpc>
                <a:spcPct val="100000"/>
              </a:lnSpc>
              <a:spcBef>
                <a:spcPts val="0"/>
              </a:spcBef>
              <a:spcAft>
                <a:spcPts val="0"/>
              </a:spcAft>
              <a:buSzPts val="1800"/>
              <a:buNone/>
              <a:defRPr sz="2400"/>
            </a:lvl1pPr>
            <a:lvl2pPr indent="-304800" lvl="1" marL="914400" algn="l">
              <a:lnSpc>
                <a:spcPct val="115000"/>
              </a:lnSpc>
              <a:spcBef>
                <a:spcPts val="400"/>
              </a:spcBef>
              <a:spcAft>
                <a:spcPts val="0"/>
              </a:spcAft>
              <a:buSzPts val="1200"/>
              <a:buChar char="○"/>
              <a:defRPr/>
            </a:lvl2pPr>
            <a:lvl3pPr indent="-298450" lvl="2" marL="1371600" algn="l">
              <a:lnSpc>
                <a:spcPct val="115000"/>
              </a:lnSpc>
              <a:spcBef>
                <a:spcPts val="400"/>
              </a:spcBef>
              <a:spcAft>
                <a:spcPts val="0"/>
              </a:spcAft>
              <a:buSzPts val="1100"/>
              <a:buChar char="■"/>
              <a:defRPr/>
            </a:lvl3pPr>
            <a:lvl4pPr indent="-298450" lvl="3" marL="1828800" algn="l">
              <a:lnSpc>
                <a:spcPct val="115000"/>
              </a:lnSpc>
              <a:spcBef>
                <a:spcPts val="400"/>
              </a:spcBef>
              <a:spcAft>
                <a:spcPts val="0"/>
              </a:spcAft>
              <a:buSzPts val="1100"/>
              <a:buChar char="●"/>
              <a:defRPr/>
            </a:lvl4pPr>
            <a:lvl5pPr indent="-298450" lvl="4" marL="2286000" algn="l">
              <a:lnSpc>
                <a:spcPct val="115000"/>
              </a:lnSpc>
              <a:spcBef>
                <a:spcPts val="400"/>
              </a:spcBef>
              <a:spcAft>
                <a:spcPts val="0"/>
              </a:spcAft>
              <a:buSzPts val="1100"/>
              <a:buChar char="○"/>
              <a:defRPr/>
            </a:lvl5pPr>
            <a:lvl6pPr indent="-298450" lvl="5" marL="2743200" algn="l">
              <a:lnSpc>
                <a:spcPct val="115000"/>
              </a:lnSpc>
              <a:spcBef>
                <a:spcPts val="400"/>
              </a:spcBef>
              <a:spcAft>
                <a:spcPts val="0"/>
              </a:spcAft>
              <a:buSzPts val="1100"/>
              <a:buChar char="■"/>
              <a:defRPr/>
            </a:lvl6pPr>
            <a:lvl7pPr indent="-298450" lvl="6" marL="3200400" algn="l">
              <a:lnSpc>
                <a:spcPct val="115000"/>
              </a:lnSpc>
              <a:spcBef>
                <a:spcPts val="400"/>
              </a:spcBef>
              <a:spcAft>
                <a:spcPts val="0"/>
              </a:spcAft>
              <a:buSzPts val="1100"/>
              <a:buChar char="●"/>
              <a:defRPr/>
            </a:lvl7pPr>
            <a:lvl8pPr indent="-298450" lvl="7" marL="3657600" algn="l">
              <a:lnSpc>
                <a:spcPct val="115000"/>
              </a:lnSpc>
              <a:spcBef>
                <a:spcPts val="400"/>
              </a:spcBef>
              <a:spcAft>
                <a:spcPts val="0"/>
              </a:spcAft>
              <a:buSzPts val="1100"/>
              <a:buChar char="○"/>
              <a:defRPr/>
            </a:lvl8pPr>
            <a:lvl9pPr indent="-298450" lvl="8" marL="4114800" algn="l">
              <a:lnSpc>
                <a:spcPct val="115000"/>
              </a:lnSpc>
              <a:spcBef>
                <a:spcPts val="400"/>
              </a:spcBef>
              <a:spcAft>
                <a:spcPts val="400"/>
              </a:spcAft>
              <a:buSzPts val="1100"/>
              <a:buChar char="■"/>
              <a:defRPr/>
            </a:lvl9pPr>
          </a:lstStyle>
          <a:p/>
        </p:txBody>
      </p:sp>
      <p:sp>
        <p:nvSpPr>
          <p:cNvPr id="209" name="Google Shape;209;p4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falo Custom Theme" type="blank">
  <p:cSld name="BLANK">
    <p:spTree>
      <p:nvGrpSpPr>
        <p:cNvPr id="210" name="Shape 210"/>
        <p:cNvGrpSpPr/>
        <p:nvPr/>
      </p:nvGrpSpPr>
      <p:grpSpPr>
        <a:xfrm>
          <a:off x="0" y="0"/>
          <a:ext cx="0" cy="0"/>
          <a:chOff x="0" y="0"/>
          <a:chExt cx="0" cy="0"/>
        </a:xfrm>
      </p:grpSpPr>
      <p:sp>
        <p:nvSpPr>
          <p:cNvPr id="211" name="Google Shape;211;p4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1.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2.xml"/><Relationship Id="rId12"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5191"/>
              </a:buClr>
              <a:buSzPts val="3200"/>
              <a:buFont typeface="Calibri"/>
              <a:buNone/>
              <a:defRPr b="1" i="0" sz="3200" u="none" cap="none" strike="noStrike">
                <a:solidFill>
                  <a:srgbClr val="005191"/>
                </a:solidFill>
                <a:latin typeface="Calibri"/>
                <a:ea typeface="Calibri"/>
                <a:cs typeface="Calibri"/>
                <a:sym typeface="Calibri"/>
              </a:defRPr>
            </a:lvl1pPr>
            <a:lvl2pPr lvl="1"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662975" y="1132275"/>
            <a:ext cx="8169300" cy="3416400"/>
          </a:xfrm>
          <a:prstGeom prst="rect">
            <a:avLst/>
          </a:prstGeom>
          <a:noFill/>
          <a:ln>
            <a:noFill/>
          </a:ln>
        </p:spPr>
        <p:txBody>
          <a:bodyPr anchorCtr="0" anchor="t" bIns="91425" lIns="91425" spcFirstLastPara="1" rIns="91425" wrap="square" tIns="91425">
            <a:noAutofit/>
          </a:bodyPr>
          <a:lstStyle>
            <a:lvl1pPr indent="-368300" lvl="0" marL="457200" marR="0" algn="l">
              <a:lnSpc>
                <a:spcPct val="115000"/>
              </a:lnSpc>
              <a:spcBef>
                <a:spcPts val="0"/>
              </a:spcBef>
              <a:spcAft>
                <a:spcPts val="0"/>
              </a:spcAft>
              <a:buClr>
                <a:schemeClr val="dk2"/>
              </a:buClr>
              <a:buSzPts val="2200"/>
              <a:buFont typeface="Calibri"/>
              <a:buChar char="●"/>
              <a:defRPr b="0" i="0" sz="2200" u="none" cap="none" strike="noStrike">
                <a:solidFill>
                  <a:schemeClr val="dk2"/>
                </a:solidFill>
                <a:latin typeface="Calibri"/>
                <a:ea typeface="Calibri"/>
                <a:cs typeface="Calibri"/>
                <a:sym typeface="Calibri"/>
              </a:defRPr>
            </a:lvl1pPr>
            <a:lvl2pPr indent="-330200" lvl="1" marL="914400" marR="0" algn="l">
              <a:lnSpc>
                <a:spcPct val="115000"/>
              </a:lnSpc>
              <a:spcBef>
                <a:spcPts val="500"/>
              </a:spcBef>
              <a:spcAft>
                <a:spcPts val="0"/>
              </a:spcAft>
              <a:buClr>
                <a:schemeClr val="dk2"/>
              </a:buClr>
              <a:buSzPts val="1600"/>
              <a:buFont typeface="Calibri"/>
              <a:buChar char="○"/>
              <a:defRPr b="0" i="0" sz="1600" u="none" cap="none" strike="noStrike">
                <a:solidFill>
                  <a:schemeClr val="dk2"/>
                </a:solidFill>
                <a:latin typeface="Calibri"/>
                <a:ea typeface="Calibri"/>
                <a:cs typeface="Calibri"/>
                <a:sym typeface="Calibri"/>
              </a:defRPr>
            </a:lvl2pPr>
            <a:lvl3pPr indent="-317500" lvl="2" marL="13716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3pPr>
            <a:lvl4pPr indent="-317500" lvl="3" marL="18288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4pPr>
            <a:lvl5pPr indent="-317500" lvl="4" marL="22860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5pPr>
            <a:lvl6pPr indent="-317500" lvl="5" marL="27432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6pPr>
            <a:lvl7pPr indent="-317500" lvl="6" marL="32004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7pPr>
            <a:lvl8pPr indent="-317500" lvl="7" marL="3657600" marR="0" algn="l">
              <a:lnSpc>
                <a:spcPct val="115000"/>
              </a:lnSpc>
              <a:spcBef>
                <a:spcPts val="50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8pPr>
            <a:lvl9pPr indent="-317500" lvl="8" marL="4114800" marR="0" algn="l">
              <a:lnSpc>
                <a:spcPct val="115000"/>
              </a:lnSpc>
              <a:spcBef>
                <a:spcPts val="500"/>
              </a:spcBef>
              <a:spcAft>
                <a:spcPts val="50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7669250" y="175200"/>
            <a:ext cx="1288032" cy="269825"/>
          </a:xfrm>
          <a:prstGeom prst="rect">
            <a:avLst/>
          </a:prstGeom>
          <a:noFill/>
          <a:ln>
            <a:noFill/>
          </a:ln>
        </p:spPr>
      </p:pic>
      <p:pic>
        <p:nvPicPr>
          <p:cNvPr id="55" name="Google Shape;55;p13"/>
          <p:cNvPicPr preferRelativeResize="0"/>
          <p:nvPr/>
        </p:nvPicPr>
        <p:blipFill rotWithShape="1">
          <a:blip r:embed="rId2">
            <a:alphaModFix amt="16000"/>
          </a:blip>
          <a:srcRect b="0" l="0" r="0" t="0"/>
          <a:stretch/>
        </p:blipFill>
        <p:spPr>
          <a:xfrm rot="5400000">
            <a:off x="-435775" y="511975"/>
            <a:ext cx="1534525" cy="662975"/>
          </a:xfrm>
          <a:prstGeom prst="rect">
            <a:avLst/>
          </a:prstGeom>
          <a:noFill/>
          <a:ln>
            <a:noFill/>
          </a:ln>
        </p:spPr>
      </p:pic>
      <p:grpSp>
        <p:nvGrpSpPr>
          <p:cNvPr id="56" name="Google Shape;56;p13"/>
          <p:cNvGrpSpPr/>
          <p:nvPr/>
        </p:nvGrpSpPr>
        <p:grpSpPr>
          <a:xfrm>
            <a:off x="-4300" y="5066725"/>
            <a:ext cx="9152610" cy="76797"/>
            <a:chOff x="8420" y="5057870"/>
            <a:chExt cx="9127054" cy="76805"/>
          </a:xfrm>
        </p:grpSpPr>
        <p:sp>
          <p:nvSpPr>
            <p:cNvPr id="57" name="Google Shape;57;p13"/>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662925" y="445025"/>
            <a:ext cx="81693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5191"/>
              </a:buClr>
              <a:buSzPts val="3200"/>
              <a:buFont typeface="Calibri"/>
              <a:buNone/>
              <a:defRPr b="1" sz="3200">
                <a:solidFill>
                  <a:srgbClr val="005191"/>
                </a:solidFill>
                <a:latin typeface="Calibri"/>
                <a:ea typeface="Calibri"/>
                <a:cs typeface="Calibri"/>
                <a:sym typeface="Calibri"/>
              </a:defRPr>
            </a:lvl1pPr>
            <a:lvl2pPr lvl="1">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2pPr>
            <a:lvl3pPr lvl="2">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3pPr>
            <a:lvl4pPr lvl="3">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4pPr>
            <a:lvl5pPr lvl="4">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5pPr>
            <a:lvl6pPr lvl="5">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6pPr>
            <a:lvl7pPr lvl="6">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7pPr>
            <a:lvl8pPr lvl="7">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8pPr>
            <a:lvl9pPr lvl="8">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9pPr>
          </a:lstStyle>
          <a:p/>
        </p:txBody>
      </p:sp>
      <p:sp>
        <p:nvSpPr>
          <p:cNvPr id="110" name="Google Shape;110;p26"/>
          <p:cNvSpPr txBox="1"/>
          <p:nvPr>
            <p:ph idx="1" type="body"/>
          </p:nvPr>
        </p:nvSpPr>
        <p:spPr>
          <a:xfrm>
            <a:off x="662975" y="1132275"/>
            <a:ext cx="8169300" cy="34164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0"/>
              </a:spcBef>
              <a:spcAft>
                <a:spcPts val="0"/>
              </a:spcAft>
              <a:buClr>
                <a:schemeClr val="dk2"/>
              </a:buClr>
              <a:buSzPts val="2200"/>
              <a:buFont typeface="Calibri"/>
              <a:buChar char="●"/>
              <a:defRPr sz="2200">
                <a:solidFill>
                  <a:schemeClr val="dk2"/>
                </a:solidFill>
                <a:latin typeface="Calibri"/>
                <a:ea typeface="Calibri"/>
                <a:cs typeface="Calibri"/>
                <a:sym typeface="Calibri"/>
              </a:defRPr>
            </a:lvl1pPr>
            <a:lvl2pPr indent="-330200" lvl="1" marL="914400">
              <a:lnSpc>
                <a:spcPct val="115000"/>
              </a:lnSpc>
              <a:spcBef>
                <a:spcPts val="500"/>
              </a:spcBef>
              <a:spcAft>
                <a:spcPts val="0"/>
              </a:spcAft>
              <a:buClr>
                <a:schemeClr val="dk2"/>
              </a:buClr>
              <a:buSzPts val="1600"/>
              <a:buFont typeface="Calibri"/>
              <a:buChar char="○"/>
              <a:defRPr sz="1600">
                <a:solidFill>
                  <a:schemeClr val="dk2"/>
                </a:solidFill>
                <a:latin typeface="Calibri"/>
                <a:ea typeface="Calibri"/>
                <a:cs typeface="Calibri"/>
                <a:sym typeface="Calibri"/>
              </a:defRPr>
            </a:lvl2pPr>
            <a:lvl3pPr indent="-317500" lvl="2" marL="13716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indent="-317500" lvl="3" marL="18288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indent="-317500" lvl="4" marL="22860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indent="-317500" lvl="5" marL="27432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indent="-317500" lvl="6" marL="32004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indent="-317500" lvl="7" marL="3657600">
              <a:lnSpc>
                <a:spcPct val="115000"/>
              </a:lnSpc>
              <a:spcBef>
                <a:spcPts val="5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indent="-317500" lvl="8" marL="4114800">
              <a:lnSpc>
                <a:spcPct val="115000"/>
              </a:lnSpc>
              <a:spcBef>
                <a:spcPts val="500"/>
              </a:spcBef>
              <a:spcAft>
                <a:spcPts val="500"/>
              </a:spcAft>
              <a:buClr>
                <a:schemeClr val="dk2"/>
              </a:buClr>
              <a:buSzPts val="1400"/>
              <a:buFont typeface="Calibri"/>
              <a:buChar char="■"/>
              <a:defRPr>
                <a:solidFill>
                  <a:schemeClr val="dk2"/>
                </a:solidFill>
                <a:latin typeface="Calibri"/>
                <a:ea typeface="Calibri"/>
                <a:cs typeface="Calibri"/>
                <a:sym typeface="Calibri"/>
              </a:defRPr>
            </a:lvl9pPr>
          </a:lstStyle>
          <a:p/>
        </p:txBody>
      </p:sp>
      <p:sp>
        <p:nvSpPr>
          <p:cNvPr id="111" name="Google Shape;11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26"/>
          <p:cNvPicPr preferRelativeResize="0"/>
          <p:nvPr/>
        </p:nvPicPr>
        <p:blipFill>
          <a:blip r:embed="rId1">
            <a:alphaModFix/>
          </a:blip>
          <a:stretch>
            <a:fillRect/>
          </a:stretch>
        </p:blipFill>
        <p:spPr>
          <a:xfrm>
            <a:off x="7669250" y="175200"/>
            <a:ext cx="1288032" cy="269825"/>
          </a:xfrm>
          <a:prstGeom prst="rect">
            <a:avLst/>
          </a:prstGeom>
          <a:noFill/>
          <a:ln>
            <a:noFill/>
          </a:ln>
        </p:spPr>
      </p:pic>
      <p:pic>
        <p:nvPicPr>
          <p:cNvPr id="113" name="Google Shape;113;p26"/>
          <p:cNvPicPr preferRelativeResize="0"/>
          <p:nvPr/>
        </p:nvPicPr>
        <p:blipFill rotWithShape="1">
          <a:blip r:embed="rId2">
            <a:alphaModFix amt="16000"/>
          </a:blip>
          <a:srcRect b="0" l="0" r="0" t="0"/>
          <a:stretch/>
        </p:blipFill>
        <p:spPr>
          <a:xfrm rot="5400000">
            <a:off x="-435775" y="511975"/>
            <a:ext cx="1534525" cy="662975"/>
          </a:xfrm>
          <a:prstGeom prst="rect">
            <a:avLst/>
          </a:prstGeom>
          <a:noFill/>
          <a:ln>
            <a:noFill/>
          </a:ln>
        </p:spPr>
      </p:pic>
      <p:grpSp>
        <p:nvGrpSpPr>
          <p:cNvPr id="114" name="Google Shape;114;p26"/>
          <p:cNvGrpSpPr/>
          <p:nvPr/>
        </p:nvGrpSpPr>
        <p:grpSpPr>
          <a:xfrm>
            <a:off x="-4300" y="5066704"/>
            <a:ext cx="9152610" cy="76797"/>
            <a:chOff x="8420" y="5057870"/>
            <a:chExt cx="9127054" cy="76805"/>
          </a:xfrm>
        </p:grpSpPr>
        <p:sp>
          <p:nvSpPr>
            <p:cNvPr id="115" name="Google Shape;115;p26"/>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662925" y="445025"/>
            <a:ext cx="8169300" cy="5727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rgbClr val="005191"/>
              </a:buClr>
              <a:buSzPts val="2400"/>
              <a:buFont typeface="Arial"/>
              <a:buNone/>
              <a:defRPr b="1" i="0" sz="2400" u="none" cap="none" strike="noStrike">
                <a:solidFill>
                  <a:srgbClr val="005191"/>
                </a:solidFill>
                <a:latin typeface="Arial"/>
                <a:ea typeface="Arial"/>
                <a:cs typeface="Arial"/>
                <a:sym typeface="Arial"/>
              </a:defRPr>
            </a:lvl1pPr>
            <a:lvl2pPr lvl="1"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162" name="Google Shape;162;p38"/>
          <p:cNvSpPr txBox="1"/>
          <p:nvPr>
            <p:ph idx="1" type="body"/>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lvl1pPr indent="-336550" lvl="0" marL="457200" marR="0" algn="l">
              <a:lnSpc>
                <a:spcPct val="115000"/>
              </a:lnSpc>
              <a:spcBef>
                <a:spcPts val="0"/>
              </a:spcBef>
              <a:spcAft>
                <a:spcPts val="0"/>
              </a:spcAft>
              <a:buClr>
                <a:schemeClr val="dk2"/>
              </a:buClr>
              <a:buSzPts val="1700"/>
              <a:buFont typeface="Arial"/>
              <a:buChar char="●"/>
              <a:defRPr b="0" i="0" sz="1700" u="none" cap="none" strike="noStrike">
                <a:solidFill>
                  <a:schemeClr val="dk2"/>
                </a:solidFill>
                <a:latin typeface="Arial"/>
                <a:ea typeface="Arial"/>
                <a:cs typeface="Arial"/>
                <a:sym typeface="Arial"/>
              </a:defRPr>
            </a:lvl1pPr>
            <a:lvl2pPr indent="-304800" lvl="1" marL="914400" marR="0" algn="l">
              <a:lnSpc>
                <a:spcPct val="115000"/>
              </a:lnSpc>
              <a:spcBef>
                <a:spcPts val="4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298450" lvl="2" marL="13716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algn="l">
              <a:lnSpc>
                <a:spcPct val="115000"/>
              </a:lnSpc>
              <a:spcBef>
                <a:spcPts val="4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algn="l">
              <a:lnSpc>
                <a:spcPct val="115000"/>
              </a:lnSpc>
              <a:spcBef>
                <a:spcPts val="400"/>
              </a:spcBef>
              <a:spcAft>
                <a:spcPts val="40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
        <p:nvSpPr>
          <p:cNvPr id="163" name="Google Shape;163;p3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4" name="Google Shape;164;p38"/>
          <p:cNvPicPr preferRelativeResize="0"/>
          <p:nvPr/>
        </p:nvPicPr>
        <p:blipFill rotWithShape="1">
          <a:blip r:embed="rId1">
            <a:alphaModFix/>
          </a:blip>
          <a:srcRect b="0" l="0" r="0" t="0"/>
          <a:stretch/>
        </p:blipFill>
        <p:spPr>
          <a:xfrm>
            <a:off x="7669250" y="175201"/>
            <a:ext cx="1288032" cy="269825"/>
          </a:xfrm>
          <a:prstGeom prst="rect">
            <a:avLst/>
          </a:prstGeom>
          <a:noFill/>
          <a:ln>
            <a:noFill/>
          </a:ln>
        </p:spPr>
      </p:pic>
      <p:pic>
        <p:nvPicPr>
          <p:cNvPr id="165" name="Google Shape;165;p38"/>
          <p:cNvPicPr preferRelativeResize="0"/>
          <p:nvPr/>
        </p:nvPicPr>
        <p:blipFill rotWithShape="1">
          <a:blip r:embed="rId2">
            <a:alphaModFix amt="16000"/>
          </a:blip>
          <a:srcRect b="0" l="0" r="0" t="0"/>
          <a:stretch/>
        </p:blipFill>
        <p:spPr>
          <a:xfrm rot="5400000">
            <a:off x="-435775" y="511976"/>
            <a:ext cx="1534525" cy="662975"/>
          </a:xfrm>
          <a:prstGeom prst="rect">
            <a:avLst/>
          </a:prstGeom>
          <a:noFill/>
          <a:ln>
            <a:noFill/>
          </a:ln>
        </p:spPr>
      </p:pic>
      <p:grpSp>
        <p:nvGrpSpPr>
          <p:cNvPr id="166" name="Google Shape;166;p38"/>
          <p:cNvGrpSpPr/>
          <p:nvPr/>
        </p:nvGrpSpPr>
        <p:grpSpPr>
          <a:xfrm>
            <a:off x="-4300" y="5066726"/>
            <a:ext cx="9152610" cy="76797"/>
            <a:chOff x="8420" y="5057870"/>
            <a:chExt cx="9127054" cy="76805"/>
          </a:xfrm>
        </p:grpSpPr>
        <p:sp>
          <p:nvSpPr>
            <p:cNvPr id="167" name="Google Shape;167;p38"/>
            <p:cNvSpPr/>
            <p:nvPr/>
          </p:nvSpPr>
          <p:spPr>
            <a:xfrm>
              <a:off x="6102174" y="5057870"/>
              <a:ext cx="3033300" cy="76800"/>
            </a:xfrm>
            <a:prstGeom prst="rect">
              <a:avLst/>
            </a:prstGeom>
            <a:solidFill>
              <a:srgbClr val="1C4587"/>
            </a:solidFill>
            <a:ln cap="flat" cmpd="sng" w="9525">
              <a:solidFill>
                <a:srgbClr val="1C458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8"/>
            <p:cNvSpPr/>
            <p:nvPr/>
          </p:nvSpPr>
          <p:spPr>
            <a:xfrm>
              <a:off x="3054200" y="5057875"/>
              <a:ext cx="3033300" cy="76800"/>
            </a:xfrm>
            <a:prstGeom prst="rect">
              <a:avLst/>
            </a:prstGeom>
            <a:solidFill>
              <a:srgbClr val="2CA3DB"/>
            </a:solidFill>
            <a:ln cap="flat" cmpd="sng" w="9525">
              <a:solidFill>
                <a:srgbClr val="2CA3D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8"/>
            <p:cNvSpPr/>
            <p:nvPr/>
          </p:nvSpPr>
          <p:spPr>
            <a:xfrm>
              <a:off x="8420" y="5057875"/>
              <a:ext cx="3033300" cy="76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2.xml"/><Relationship Id="rId3"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3.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6.xml"/><Relationship Id="rId3" Type="http://schemas.openxmlformats.org/officeDocument/2006/relationships/image" Target="../media/image6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7.xml"/><Relationship Id="rId3" Type="http://schemas.openxmlformats.org/officeDocument/2006/relationships/image" Target="../media/image7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 Id="rId3"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 Id="rId3" Type="http://schemas.openxmlformats.org/officeDocument/2006/relationships/image" Target="../media/image10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image" Target="../media/image83.png"/><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 Id="rId3" Type="http://schemas.openxmlformats.org/officeDocument/2006/relationships/image" Target="../media/image9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 Id="rId3"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5.xml"/><Relationship Id="rId3" Type="http://schemas.openxmlformats.org/officeDocument/2006/relationships/image" Target="../media/image7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6.xml"/><Relationship Id="rId3" Type="http://schemas.openxmlformats.org/officeDocument/2006/relationships/image" Target="../media/image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7.xml"/><Relationship Id="rId3" Type="http://schemas.openxmlformats.org/officeDocument/2006/relationships/image" Target="../media/image86.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8.xml"/><Relationship Id="rId3"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9.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0.xml"/><Relationship Id="rId3" Type="http://schemas.openxmlformats.org/officeDocument/2006/relationships/image" Target="../media/image8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1.xml"/><Relationship Id="rId3"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2.xml"/><Relationship Id="rId3" Type="http://schemas.openxmlformats.org/officeDocument/2006/relationships/image" Target="../media/image9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3.xml"/><Relationship Id="rId3" Type="http://schemas.openxmlformats.org/officeDocument/2006/relationships/image" Target="../media/image93.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4.xml"/><Relationship Id="rId3" Type="http://schemas.openxmlformats.org/officeDocument/2006/relationships/image" Target="../media/image9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5.xml"/><Relationship Id="rId3" Type="http://schemas.openxmlformats.org/officeDocument/2006/relationships/image" Target="../media/image9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6.xml"/><Relationship Id="rId3" Type="http://schemas.openxmlformats.org/officeDocument/2006/relationships/image" Target="../media/image1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7.xml"/><Relationship Id="rId3" Type="http://schemas.openxmlformats.org/officeDocument/2006/relationships/image" Target="../media/image10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8.xml"/><Relationship Id="rId3" Type="http://schemas.openxmlformats.org/officeDocument/2006/relationships/image" Target="../media/image9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9.xml"/><Relationship Id="rId3"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0.xml"/><Relationship Id="rId3" Type="http://schemas.openxmlformats.org/officeDocument/2006/relationships/image" Target="../media/image109.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image" Target="../media/image1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 Id="rId3" Type="http://schemas.openxmlformats.org/officeDocument/2006/relationships/image" Target="../media/image10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3.xml"/><Relationship Id="rId3"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 Id="rId3" Type="http://schemas.openxmlformats.org/officeDocument/2006/relationships/image" Target="../media/image10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5.xml"/><Relationship Id="rId3" Type="http://schemas.openxmlformats.org/officeDocument/2006/relationships/image" Target="../media/image11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7.xml"/><Relationship Id="rId3"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8.xml"/><Relationship Id="rId3" Type="http://schemas.openxmlformats.org/officeDocument/2006/relationships/image" Target="../media/image10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9.xml"/><Relationship Id="rId3"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0.xml"/><Relationship Id="rId3" Type="http://schemas.openxmlformats.org/officeDocument/2006/relationships/image" Target="../media/image10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1.xml"/><Relationship Id="rId3" Type="http://schemas.openxmlformats.org/officeDocument/2006/relationships/hyperlink" Target="https://developer.mozilla.org/en-US/docs/Web/HTTP/Caching" TargetMode="External"/><Relationship Id="rId4" Type="http://schemas.openxmlformats.org/officeDocument/2006/relationships/hyperlink" Target="https://nitropack.io/blog/post/web-caching-beginners-guide" TargetMode="External"/><Relationship Id="rId5" Type="http://schemas.openxmlformats.org/officeDocument/2006/relationships/hyperlink" Target="https://www.mnot.net/cache_docs/" TargetMode="External"/><Relationship Id="rId6" Type="http://schemas.openxmlformats.org/officeDocument/2006/relationships/hyperlink" Target="https://tomayko.com/blog/2008/things-caches-do"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2.xml"/><Relationship Id="rId3" Type="http://schemas.openxmlformats.org/officeDocument/2006/relationships/hyperlink" Target="https://youtu.be/RtOyBwBICRs?si=IrqpxAe4-qnbXMZB" TargetMode="External"/><Relationship Id="rId4" Type="http://schemas.openxmlformats.org/officeDocument/2006/relationships/hyperlink" Target="https://blog.bytebytego.com/p/top-caching-strategies" TargetMode="External"/><Relationship Id="rId9" Type="http://schemas.openxmlformats.org/officeDocument/2006/relationships/hyperlink" Target="https://youtu.be/m7mPhY95uVg?si=PR8oM0TgRYUgA1O4" TargetMode="External"/><Relationship Id="rId5" Type="http://schemas.openxmlformats.org/officeDocument/2006/relationships/hyperlink" Target="https://blog.algomaster.io/p/top-5-caching-strategies-explained" TargetMode="External"/><Relationship Id="rId6" Type="http://schemas.openxmlformats.org/officeDocument/2006/relationships/hyperlink" Target="https://codeahoy.com/2017/08/11/caching-strategies-and-how-to-choose-the-right-one/" TargetMode="External"/><Relationship Id="rId7" Type="http://schemas.openxmlformats.org/officeDocument/2006/relationships/hyperlink" Target="https://youtu.be/2zIFUqTx_TU?si=jeT9xfqCpSKMQ2F4" TargetMode="External"/><Relationship Id="rId8" Type="http://schemas.openxmlformats.org/officeDocument/2006/relationships/hyperlink" Target="https://wp-rocket.me/wordpress-cache/different-types-of-caching/" TargetMode="External"/></Relationships>
</file>

<file path=ppt/slides/_rels/slide143.xml.rels><?xml version="1.0" encoding="UTF-8" standalone="yes"?><Relationships xmlns="http://schemas.openxmlformats.org/package/2006/relationships"><Relationship Id="rId11" Type="http://schemas.openxmlformats.org/officeDocument/2006/relationships/hyperlink" Target="https://developer.chrome.com/docs/workbox/caching-strategies-overview" TargetMode="External"/><Relationship Id="rId10" Type="http://schemas.openxmlformats.org/officeDocument/2006/relationships/hyperlink" Target="https://developer.chrome.com/docs/workbox/caching-strategies-overview" TargetMode="External"/><Relationship Id="rId1" Type="http://schemas.openxmlformats.org/officeDocument/2006/relationships/slideLayout" Target="../slideLayouts/slideLayout41.xml"/><Relationship Id="rId2" Type="http://schemas.openxmlformats.org/officeDocument/2006/relationships/notesSlide" Target="../notesSlides/notesSlide143.xml"/><Relationship Id="rId3" Type="http://schemas.openxmlformats.org/officeDocument/2006/relationships/hyperlink" Target="https://developer.chrome.com/docs/workbox/caching-strategies-overview" TargetMode="External"/><Relationship Id="rId4" Type="http://schemas.openxmlformats.org/officeDocument/2006/relationships/hyperlink" Target="https://developer.chrome.com/docs/workbox/caching-strategies-overview" TargetMode="External"/><Relationship Id="rId9" Type="http://schemas.openxmlformats.org/officeDocument/2006/relationships/hyperlink" Target="https://developer.chrome.com/docs/workbox/caching-strategies-overview" TargetMode="External"/><Relationship Id="rId5" Type="http://schemas.openxmlformats.org/officeDocument/2006/relationships/hyperlink" Target="https://developer.chrome.com/docs/workbox/caching-strategies-overview" TargetMode="External"/><Relationship Id="rId6" Type="http://schemas.openxmlformats.org/officeDocument/2006/relationships/hyperlink" Target="https://developer.chrome.com/docs/workbox/caching-strategies-overview" TargetMode="External"/><Relationship Id="rId7" Type="http://schemas.openxmlformats.org/officeDocument/2006/relationships/hyperlink" Target="https://developer.chrome.com/docs/workbox/caching-strategies-overview" TargetMode="External"/><Relationship Id="rId8" Type="http://schemas.openxmlformats.org/officeDocument/2006/relationships/hyperlink" Target="https://developer.chrome.com/docs/workbox/caching-strategies-overview"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4.xml"/><Relationship Id="rId3" Type="http://schemas.openxmlformats.org/officeDocument/2006/relationships/hyperlink" Target="https://amp.dev/documentation/guides-and-tutorials/develop/custom-javascript#enhance-amp-components" TargetMode="External"/><Relationship Id="rId4" Type="http://schemas.openxmlformats.org/officeDocument/2006/relationships/hyperlink" Target="https://amp.dev/documentation/guides-and-tutorials/develop/custom-javascript#enhance-amp-components" TargetMode="External"/><Relationship Id="rId5" Type="http://schemas.openxmlformats.org/officeDocument/2006/relationships/hyperlink" Target="https://amp.dev/documentation/guides-and-tutorials/develop/custom-javascript#enhance-amp-components" TargetMode="External"/><Relationship Id="rId6" Type="http://schemas.openxmlformats.org/officeDocument/2006/relationships/hyperlink" Target="https://amp.dev/documentation/guides-and-tutorials/develop/custom-javascript#enhance-amp-component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5.xml"/><Relationship Id="rId3"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2.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 Id="rId3" Type="http://schemas.openxmlformats.org/officeDocument/2006/relationships/image" Target="../media/image37.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5.xml"/><Relationship Id="rId3" Type="http://schemas.openxmlformats.org/officeDocument/2006/relationships/image" Target="../media/image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7.xml"/><Relationship Id="rId3" Type="http://schemas.openxmlformats.org/officeDocument/2006/relationships/image" Target="../media/image37.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9.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1.xml"/><Relationship Id="rId3"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2.xml"/><Relationship Id="rId3"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3.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5.xml"/><Relationship Id="rId3"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7.xml"/><Relationship Id="rId3"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8.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9.xml"/><Relationship Id="rId3" Type="http://schemas.openxmlformats.org/officeDocument/2006/relationships/image" Target="../media/image37.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9"/>
          <p:cNvSpPr txBox="1"/>
          <p:nvPr/>
        </p:nvSpPr>
        <p:spPr>
          <a:xfrm>
            <a:off x="1059325" y="1058150"/>
            <a:ext cx="7313700" cy="1508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800"/>
              <a:buFont typeface="Arial"/>
              <a:buNone/>
            </a:pPr>
            <a:r>
              <a:rPr b="1" lang="en" sz="4000">
                <a:solidFill>
                  <a:srgbClr val="1C4587"/>
                </a:solidFill>
                <a:latin typeface="Lexend"/>
                <a:ea typeface="Lexend"/>
                <a:cs typeface="Lexend"/>
                <a:sym typeface="Lexend"/>
              </a:rPr>
              <a:t>Caching Basics, Strategies, and Modern Web Usages</a:t>
            </a:r>
            <a:endParaRPr b="1" i="0" sz="4000" u="none" cap="none" strike="noStrike">
              <a:solidFill>
                <a:schemeClr val="accent5"/>
              </a:solidFill>
              <a:latin typeface="Lexend"/>
              <a:ea typeface="Lexend"/>
              <a:cs typeface="Lexend"/>
              <a:sym typeface="Lexend"/>
            </a:endParaRPr>
          </a:p>
        </p:txBody>
      </p:sp>
      <p:sp>
        <p:nvSpPr>
          <p:cNvPr id="217" name="Google Shape;217;p49"/>
          <p:cNvSpPr txBox="1"/>
          <p:nvPr/>
        </p:nvSpPr>
        <p:spPr>
          <a:xfrm>
            <a:off x="5562388" y="3301575"/>
            <a:ext cx="40104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Sanzida Afrin Promi</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1600" u="none" cap="none" strike="noStrike">
                <a:solidFill>
                  <a:srgbClr val="3F3F3F"/>
                </a:solidFill>
                <a:latin typeface="Calibri"/>
                <a:ea typeface="Calibri"/>
                <a:cs typeface="Calibri"/>
                <a:sym typeface="Calibri"/>
              </a:rPr>
              <a:t>Trainee Software Engineer </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
        <p:nvSpPr>
          <p:cNvPr id="218" name="Google Shape;21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49"/>
          <p:cNvSpPr txBox="1"/>
          <p:nvPr/>
        </p:nvSpPr>
        <p:spPr>
          <a:xfrm>
            <a:off x="-310837" y="3301575"/>
            <a:ext cx="40104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K M Fatin Ishraq</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lang="en" sz="1600">
                <a:solidFill>
                  <a:srgbClr val="3F3F3F"/>
                </a:solidFill>
                <a:latin typeface="Calibri"/>
                <a:ea typeface="Calibri"/>
                <a:cs typeface="Calibri"/>
                <a:sym typeface="Calibri"/>
              </a:rPr>
              <a:t>Associate Software Engineer</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
        <p:nvSpPr>
          <p:cNvPr id="220" name="Google Shape;220;p49"/>
          <p:cNvSpPr txBox="1"/>
          <p:nvPr/>
        </p:nvSpPr>
        <p:spPr>
          <a:xfrm>
            <a:off x="3111088" y="3301575"/>
            <a:ext cx="3061800" cy="952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3F3F3F"/>
                </a:solidFill>
                <a:latin typeface="Calibri"/>
                <a:ea typeface="Calibri"/>
                <a:cs typeface="Calibri"/>
                <a:sym typeface="Calibri"/>
              </a:rPr>
              <a:t>Sumonta Saha Mridul</a:t>
            </a:r>
            <a:endParaRPr b="1" sz="16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1600" u="none" cap="none" strike="noStrike">
                <a:solidFill>
                  <a:srgbClr val="3F3F3F"/>
                </a:solidFill>
                <a:latin typeface="Calibri"/>
                <a:ea typeface="Calibri"/>
                <a:cs typeface="Calibri"/>
                <a:sym typeface="Calibri"/>
              </a:rPr>
              <a:t>Trainee Software Engineer </a:t>
            </a:r>
            <a:endParaRPr b="0" i="0" sz="16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1600" u="none" cap="none" strike="noStrike">
                <a:solidFill>
                  <a:srgbClr val="3F3F3F"/>
                </a:solidFill>
                <a:latin typeface="Calibri"/>
                <a:ea typeface="Calibri"/>
                <a:cs typeface="Calibri"/>
                <a:sym typeface="Calibri"/>
              </a:rPr>
              <a:t>Cefalo Bangladesh Ltd</a:t>
            </a:r>
            <a:endParaRPr b="0" i="0" sz="16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8"/>
          <p:cNvSpPr txBox="1"/>
          <p:nvPr>
            <p:ph type="title"/>
          </p:nvPr>
        </p:nvSpPr>
        <p:spPr>
          <a:xfrm>
            <a:off x="764000" y="542725"/>
            <a:ext cx="7805400" cy="644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400"/>
              <a:t>Benefits of caching</a:t>
            </a:r>
            <a:endParaRPr sz="4400"/>
          </a:p>
        </p:txBody>
      </p:sp>
      <p:sp>
        <p:nvSpPr>
          <p:cNvPr id="289" name="Google Shape;289;p58"/>
          <p:cNvSpPr txBox="1"/>
          <p:nvPr>
            <p:ph idx="1" type="body"/>
          </p:nvPr>
        </p:nvSpPr>
        <p:spPr>
          <a:xfrm>
            <a:off x="515113" y="1676700"/>
            <a:ext cx="6752700" cy="2566500"/>
          </a:xfrm>
          <a:prstGeom prst="rect">
            <a:avLst/>
          </a:prstGeom>
          <a:noFill/>
          <a:ln>
            <a:noFill/>
          </a:ln>
        </p:spPr>
        <p:txBody>
          <a:bodyPr anchorCtr="0" anchor="t" bIns="45700" lIns="91425" spcFirstLastPara="1" rIns="91425" wrap="square" tIns="45700">
            <a:noAutofit/>
          </a:bodyPr>
          <a:lstStyle/>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redundant data transfers</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latency or distance delays</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Reduce demand on origin server</a:t>
            </a:r>
            <a:endParaRPr sz="2800">
              <a:solidFill>
                <a:schemeClr val="dk1"/>
              </a:solidFill>
              <a:latin typeface="Times New Roman"/>
              <a:ea typeface="Times New Roman"/>
              <a:cs typeface="Times New Roman"/>
              <a:sym typeface="Times New Roman"/>
            </a:endParaRPr>
          </a:p>
          <a:p>
            <a:pPr indent="-342900" lvl="1" marL="342900" rtl="0" algn="l">
              <a:lnSpc>
                <a:spcPct val="150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Hide network failures</a:t>
            </a:r>
            <a:endParaRPr sz="1900"/>
          </a:p>
          <a:p>
            <a:pPr indent="-190500" lvl="1" marL="342900" rtl="0" algn="l">
              <a:lnSpc>
                <a:spcPct val="115000"/>
              </a:lnSpc>
              <a:spcBef>
                <a:spcPts val="480"/>
              </a:spcBef>
              <a:spcAft>
                <a:spcPts val="0"/>
              </a:spcAft>
              <a:buClr>
                <a:srgbClr val="595959"/>
              </a:buClr>
              <a:buSzPts val="2400"/>
              <a:buFont typeface="Arial"/>
              <a:buNone/>
            </a:pPr>
            <a:r>
              <a:t/>
            </a:r>
            <a:endParaRPr sz="2400"/>
          </a:p>
          <a:p>
            <a:pPr indent="0" lvl="0" marL="203200" rtl="0" algn="l">
              <a:lnSpc>
                <a:spcPct val="115000"/>
              </a:lnSpc>
              <a:spcBef>
                <a:spcPts val="640"/>
              </a:spcBef>
              <a:spcAft>
                <a:spcPts val="500"/>
              </a:spcAft>
              <a:buClr>
                <a:srgbClr val="595959"/>
              </a:buClr>
              <a:buSzPts val="3200"/>
              <a:buNone/>
            </a:pPr>
            <a:r>
              <a:t/>
            </a:r>
            <a:endParaRPr/>
          </a:p>
        </p:txBody>
      </p:sp>
      <p:pic>
        <p:nvPicPr>
          <p:cNvPr id="290" name="Google Shape;290;p58"/>
          <p:cNvPicPr preferRelativeResize="0"/>
          <p:nvPr/>
        </p:nvPicPr>
        <p:blipFill>
          <a:blip r:embed="rId3">
            <a:alphaModFix/>
          </a:blip>
          <a:stretch>
            <a:fillRect/>
          </a:stretch>
        </p:blipFill>
        <p:spPr>
          <a:xfrm>
            <a:off x="6369713" y="1676688"/>
            <a:ext cx="2355025" cy="2355025"/>
          </a:xfrm>
          <a:prstGeom prst="rect">
            <a:avLst/>
          </a:prstGeom>
          <a:noFill/>
          <a:ln>
            <a:noFill/>
          </a:ln>
        </p:spPr>
      </p:pic>
      <p:sp>
        <p:nvSpPr>
          <p:cNvPr id="291" name="Google Shape;29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4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82" name="Google Shape;982;p14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Advantages</a:t>
            </a:r>
            <a:endParaRPr b="1" sz="3900">
              <a:solidFill>
                <a:srgbClr val="005191"/>
              </a:solidFill>
            </a:endParaRPr>
          </a:p>
        </p:txBody>
      </p:sp>
      <p:sp>
        <p:nvSpPr>
          <p:cNvPr id="983" name="Google Shape;983;p148"/>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
        <p:nvSpPr>
          <p:cNvPr id="984" name="Google Shape;984;p148"/>
          <p:cNvSpPr txBox="1"/>
          <p:nvPr/>
        </p:nvSpPr>
        <p:spPr>
          <a:xfrm flipH="1">
            <a:off x="964050" y="2986325"/>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Increase Cache Hit chances : Even if for new data read there is a chance of cache hit</a:t>
            </a:r>
            <a:endParaRPr sz="25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90" name="Google Shape;990;p149"/>
          <p:cNvSpPr txBox="1"/>
          <p:nvPr/>
        </p:nvSpPr>
        <p:spPr>
          <a:xfrm>
            <a:off x="889250" y="52080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Advantages</a:t>
            </a:r>
            <a:endParaRPr b="1" sz="3900">
              <a:solidFill>
                <a:srgbClr val="005191"/>
              </a:solidFill>
            </a:endParaRPr>
          </a:p>
        </p:txBody>
      </p:sp>
      <p:sp>
        <p:nvSpPr>
          <p:cNvPr id="991" name="Google Shape;991;p149"/>
          <p:cNvSpPr txBox="1"/>
          <p:nvPr/>
        </p:nvSpPr>
        <p:spPr>
          <a:xfrm flipH="1">
            <a:off x="964050" y="1610400"/>
            <a:ext cx="7656900" cy="5694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for Write Heavy Applications</a:t>
            </a:r>
            <a:endParaRPr sz="2500"/>
          </a:p>
        </p:txBody>
      </p:sp>
      <p:sp>
        <p:nvSpPr>
          <p:cNvPr id="992" name="Google Shape;992;p149"/>
          <p:cNvSpPr txBox="1"/>
          <p:nvPr/>
        </p:nvSpPr>
        <p:spPr>
          <a:xfrm flipH="1">
            <a:off x="964050" y="2458950"/>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Improves the write operation latency as writing into DB happens asynchronously</a:t>
            </a:r>
            <a:endParaRPr sz="2500"/>
          </a:p>
        </p:txBody>
      </p:sp>
      <p:sp>
        <p:nvSpPr>
          <p:cNvPr id="993" name="Google Shape;993;p149"/>
          <p:cNvSpPr txBox="1"/>
          <p:nvPr/>
        </p:nvSpPr>
        <p:spPr>
          <a:xfrm flipH="1">
            <a:off x="964050" y="3668400"/>
            <a:ext cx="7656900" cy="5694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Even if DB Fails, Write Operation will still works</a:t>
            </a:r>
            <a:endParaRPr sz="25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5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99" name="Google Shape;999;p150"/>
          <p:cNvSpPr txBox="1"/>
          <p:nvPr/>
        </p:nvSpPr>
        <p:spPr>
          <a:xfrm flipH="1">
            <a:off x="767275" y="280900"/>
            <a:ext cx="6260400" cy="4770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Even if DB Fails, Write Operation will still works</a:t>
            </a:r>
            <a:endParaRPr sz="1900"/>
          </a:p>
        </p:txBody>
      </p:sp>
      <p:pic>
        <p:nvPicPr>
          <p:cNvPr id="1000" name="Google Shape;1000;p150"/>
          <p:cNvPicPr preferRelativeResize="0"/>
          <p:nvPr/>
        </p:nvPicPr>
        <p:blipFill>
          <a:blip r:embed="rId3">
            <a:alphaModFix/>
          </a:blip>
          <a:stretch>
            <a:fillRect/>
          </a:stretch>
        </p:blipFill>
        <p:spPr>
          <a:xfrm>
            <a:off x="599675" y="910300"/>
            <a:ext cx="8391446" cy="36871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5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06" name="Google Shape;1006;p151"/>
          <p:cNvSpPr txBox="1"/>
          <p:nvPr/>
        </p:nvSpPr>
        <p:spPr>
          <a:xfrm flipH="1">
            <a:off x="767275" y="280900"/>
            <a:ext cx="6260400" cy="7695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Improves the write operation latency as writing into DB happens asynchronously</a:t>
            </a:r>
            <a:endParaRPr sz="1900"/>
          </a:p>
        </p:txBody>
      </p:sp>
      <p:pic>
        <p:nvPicPr>
          <p:cNvPr id="1007" name="Google Shape;1007;p151"/>
          <p:cNvPicPr preferRelativeResize="0"/>
          <p:nvPr/>
        </p:nvPicPr>
        <p:blipFill>
          <a:blip r:embed="rId3">
            <a:alphaModFix/>
          </a:blip>
          <a:stretch>
            <a:fillRect/>
          </a:stretch>
        </p:blipFill>
        <p:spPr>
          <a:xfrm>
            <a:off x="674200" y="1160200"/>
            <a:ext cx="7655501" cy="3678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5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152"/>
          <p:cNvSpPr txBox="1"/>
          <p:nvPr/>
        </p:nvSpPr>
        <p:spPr>
          <a:xfrm>
            <a:off x="760925"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 Cons</a:t>
            </a:r>
            <a:endParaRPr b="1" sz="3900">
              <a:solidFill>
                <a:srgbClr val="005191"/>
              </a:solidFill>
            </a:endParaRPr>
          </a:p>
        </p:txBody>
      </p:sp>
      <p:sp>
        <p:nvSpPr>
          <p:cNvPr id="1014" name="Google Shape;1014;p152"/>
          <p:cNvSpPr txBox="1"/>
          <p:nvPr/>
        </p:nvSpPr>
        <p:spPr>
          <a:xfrm flipH="1">
            <a:off x="807700" y="17244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Chance of issues when data is removed from cache and DB write still not happen yet</a:t>
            </a:r>
            <a:endParaRPr sz="2500"/>
          </a:p>
        </p:txBody>
      </p:sp>
      <p:sp>
        <p:nvSpPr>
          <p:cNvPr id="1015" name="Google Shape;1015;p152"/>
          <p:cNvSpPr txBox="1"/>
          <p:nvPr/>
        </p:nvSpPr>
        <p:spPr>
          <a:xfrm flipH="1">
            <a:off x="743550" y="2924800"/>
            <a:ext cx="7656900" cy="13392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Write-back caching improves performance but risks data loss, complexity, and consistency issues</a:t>
            </a:r>
            <a:endParaRPr sz="25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5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21" name="Google Shape;1021;p153"/>
          <p:cNvPicPr preferRelativeResize="0"/>
          <p:nvPr/>
        </p:nvPicPr>
        <p:blipFill>
          <a:blip r:embed="rId3">
            <a:alphaModFix/>
          </a:blip>
          <a:stretch>
            <a:fillRect/>
          </a:stretch>
        </p:blipFill>
        <p:spPr>
          <a:xfrm>
            <a:off x="630375" y="511550"/>
            <a:ext cx="8220775" cy="41204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5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27" name="Google Shape;1027;p154"/>
          <p:cNvPicPr preferRelativeResize="0"/>
          <p:nvPr/>
        </p:nvPicPr>
        <p:blipFill>
          <a:blip r:embed="rId3">
            <a:alphaModFix/>
          </a:blip>
          <a:stretch>
            <a:fillRect/>
          </a:stretch>
        </p:blipFill>
        <p:spPr>
          <a:xfrm>
            <a:off x="716025" y="696250"/>
            <a:ext cx="8239098" cy="3962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5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33" name="Google Shape;1033;p155"/>
          <p:cNvPicPr preferRelativeResize="0"/>
          <p:nvPr/>
        </p:nvPicPr>
        <p:blipFill>
          <a:blip r:embed="rId3">
            <a:alphaModFix/>
          </a:blip>
          <a:stretch>
            <a:fillRect/>
          </a:stretch>
        </p:blipFill>
        <p:spPr>
          <a:xfrm>
            <a:off x="2367425" y="386700"/>
            <a:ext cx="4164725" cy="41647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5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039" name="Google Shape;1039;p156"/>
          <p:cNvPicPr preferRelativeResize="0"/>
          <p:nvPr/>
        </p:nvPicPr>
        <p:blipFill>
          <a:blip r:embed="rId3">
            <a:alphaModFix/>
          </a:blip>
          <a:stretch>
            <a:fillRect/>
          </a:stretch>
        </p:blipFill>
        <p:spPr>
          <a:xfrm>
            <a:off x="2255375" y="273250"/>
            <a:ext cx="4557175" cy="4476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57"/>
          <p:cNvSpPr txBox="1"/>
          <p:nvPr/>
        </p:nvSpPr>
        <p:spPr>
          <a:xfrm>
            <a:off x="2290350" y="1746225"/>
            <a:ext cx="4848000" cy="174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888888"/>
              </a:buClr>
              <a:buSzPts val="3200"/>
              <a:buFont typeface="Arial"/>
              <a:buNone/>
            </a:pPr>
            <a:r>
              <a:rPr lang="en" sz="3200">
                <a:solidFill>
                  <a:srgbClr val="888888"/>
                </a:solidFill>
                <a:latin typeface="Calibri"/>
                <a:ea typeface="Calibri"/>
                <a:cs typeface="Calibri"/>
                <a:sym typeface="Calibri"/>
              </a:rPr>
              <a:t>Accelerating Modern Web Technologies</a:t>
            </a:r>
            <a:endParaRPr sz="3200">
              <a:solidFill>
                <a:srgbClr val="888888"/>
              </a:solidFill>
              <a:latin typeface="Calibri"/>
              <a:ea typeface="Calibri"/>
              <a:cs typeface="Calibri"/>
              <a:sym typeface="Calibri"/>
            </a:endParaRPr>
          </a:p>
          <a:p>
            <a:pPr indent="0" lvl="0" marL="0" rtl="0" algn="ctr">
              <a:spcBef>
                <a:spcPts val="640"/>
              </a:spcBef>
              <a:spcAft>
                <a:spcPts val="0"/>
              </a:spcAft>
              <a:buClr>
                <a:srgbClr val="888888"/>
              </a:buClr>
              <a:buSzPts val="3200"/>
              <a:buFont typeface="Arial"/>
              <a:buNone/>
            </a:pPr>
            <a:r>
              <a:t/>
            </a:r>
            <a:endParaRPr sz="3200">
              <a:solidFill>
                <a:srgbClr val="888888"/>
              </a:solidFill>
              <a:latin typeface="Calibri"/>
              <a:ea typeface="Calibri"/>
              <a:cs typeface="Calibri"/>
              <a:sym typeface="Calibri"/>
            </a:endParaRPr>
          </a:p>
        </p:txBody>
      </p:sp>
      <p:sp>
        <p:nvSpPr>
          <p:cNvPr id="1045" name="Google Shape;1045;p157"/>
          <p:cNvSpPr txBox="1"/>
          <p:nvPr>
            <p:ph idx="4294967295" type="title"/>
          </p:nvPr>
        </p:nvSpPr>
        <p:spPr>
          <a:xfrm>
            <a:off x="473100" y="725125"/>
            <a:ext cx="833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Caching in Modern Web</a:t>
            </a:r>
            <a:endParaRPr sz="4800"/>
          </a:p>
        </p:txBody>
      </p:sp>
      <p:sp>
        <p:nvSpPr>
          <p:cNvPr id="1046" name="Google Shape;1046;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7" name="Google Shape;1047;p157"/>
          <p:cNvSpPr txBox="1"/>
          <p:nvPr/>
        </p:nvSpPr>
        <p:spPr>
          <a:xfrm>
            <a:off x="2504688" y="3490725"/>
            <a:ext cx="4010400" cy="67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1600">
                <a:solidFill>
                  <a:srgbClr val="005191"/>
                </a:solidFill>
                <a:latin typeface="Calibri"/>
                <a:ea typeface="Calibri"/>
                <a:cs typeface="Calibri"/>
                <a:sym typeface="Calibri"/>
              </a:rPr>
              <a:t>K M Fatin Ishraq</a:t>
            </a:r>
            <a:endParaRPr b="1" sz="1600">
              <a:solidFill>
                <a:srgbClr val="005191"/>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1" i="1" lang="en" sz="1600">
                <a:solidFill>
                  <a:srgbClr val="005191"/>
                </a:solidFill>
                <a:latin typeface="Calibri"/>
                <a:ea typeface="Calibri"/>
                <a:cs typeface="Calibri"/>
                <a:sym typeface="Calibri"/>
              </a:rPr>
              <a:t>Associate Software Engineer</a:t>
            </a:r>
            <a:endParaRPr b="1" i="1" sz="1600" u="none" cap="none" strike="noStrike">
              <a:solidFill>
                <a:srgbClr val="00519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9"/>
          <p:cNvPicPr preferRelativeResize="0"/>
          <p:nvPr/>
        </p:nvPicPr>
        <p:blipFill>
          <a:blip r:embed="rId3">
            <a:alphaModFix/>
          </a:blip>
          <a:stretch>
            <a:fillRect/>
          </a:stretch>
        </p:blipFill>
        <p:spPr>
          <a:xfrm>
            <a:off x="2005325" y="397063"/>
            <a:ext cx="4567274" cy="4349375"/>
          </a:xfrm>
          <a:prstGeom prst="rect">
            <a:avLst/>
          </a:prstGeom>
          <a:noFill/>
          <a:ln>
            <a:noFill/>
          </a:ln>
        </p:spPr>
      </p:pic>
      <p:sp>
        <p:nvSpPr>
          <p:cNvPr id="297" name="Google Shape;29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58"/>
          <p:cNvSpPr txBox="1"/>
          <p:nvPr>
            <p:ph type="ctrTitle"/>
          </p:nvPr>
        </p:nvSpPr>
        <p:spPr>
          <a:xfrm>
            <a:off x="629800" y="321825"/>
            <a:ext cx="5455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Cache, We meet again!</a:t>
            </a:r>
            <a:endParaRPr sz="2200"/>
          </a:p>
        </p:txBody>
      </p:sp>
      <p:pic>
        <p:nvPicPr>
          <p:cNvPr id="1053" name="Google Shape;1053;p158"/>
          <p:cNvPicPr preferRelativeResize="0"/>
          <p:nvPr/>
        </p:nvPicPr>
        <p:blipFill>
          <a:blip r:embed="rId3">
            <a:alphaModFix/>
          </a:blip>
          <a:stretch>
            <a:fillRect/>
          </a:stretch>
        </p:blipFill>
        <p:spPr>
          <a:xfrm>
            <a:off x="1986550" y="1402075"/>
            <a:ext cx="4999001" cy="2724450"/>
          </a:xfrm>
          <a:prstGeom prst="rect">
            <a:avLst/>
          </a:prstGeom>
          <a:noFill/>
          <a:ln>
            <a:noFill/>
          </a:ln>
        </p:spPr>
      </p:pic>
      <p:sp>
        <p:nvSpPr>
          <p:cNvPr id="1054" name="Google Shape;1054;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59"/>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What is PWA? </a:t>
            </a:r>
            <a:endParaRPr sz="2200"/>
          </a:p>
        </p:txBody>
      </p:sp>
      <p:sp>
        <p:nvSpPr>
          <p:cNvPr id="1060" name="Google Shape;1060;p159"/>
          <p:cNvSpPr txBox="1"/>
          <p:nvPr/>
        </p:nvSpPr>
        <p:spPr>
          <a:xfrm>
            <a:off x="700575" y="1553225"/>
            <a:ext cx="27231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latin typeface="Montserrat Medium"/>
                <a:ea typeface="Montserrat Medium"/>
                <a:cs typeface="Montserrat Medium"/>
                <a:sym typeface="Montserrat Medium"/>
              </a:rPr>
              <a:t>Progressive Web App.</a:t>
            </a:r>
            <a:endParaRPr sz="1600">
              <a:solidFill>
                <a:srgbClr val="6AA84F"/>
              </a:solidFill>
              <a:latin typeface="Montserrat Medium"/>
              <a:ea typeface="Montserrat Medium"/>
              <a:cs typeface="Montserrat Medium"/>
              <a:sym typeface="Montserrat Medium"/>
            </a:endParaRPr>
          </a:p>
        </p:txBody>
      </p:sp>
      <p:pic>
        <p:nvPicPr>
          <p:cNvPr id="1061" name="Google Shape;1061;p159"/>
          <p:cNvPicPr preferRelativeResize="0"/>
          <p:nvPr/>
        </p:nvPicPr>
        <p:blipFill>
          <a:blip r:embed="rId3">
            <a:alphaModFix/>
          </a:blip>
          <a:stretch>
            <a:fillRect/>
          </a:stretch>
        </p:blipFill>
        <p:spPr>
          <a:xfrm>
            <a:off x="5335425" y="1254583"/>
            <a:ext cx="3188700" cy="2109300"/>
          </a:xfrm>
          <a:prstGeom prst="flowChartAlternateProcess">
            <a:avLst/>
          </a:prstGeom>
          <a:noFill/>
          <a:ln>
            <a:noFill/>
          </a:ln>
        </p:spPr>
      </p:pic>
      <p:sp>
        <p:nvSpPr>
          <p:cNvPr id="1062" name="Google Shape;1062;p159"/>
          <p:cNvSpPr txBox="1"/>
          <p:nvPr/>
        </p:nvSpPr>
        <p:spPr>
          <a:xfrm>
            <a:off x="732500" y="2225800"/>
            <a:ext cx="3718800" cy="983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200">
                <a:solidFill>
                  <a:schemeClr val="dk2"/>
                </a:solidFill>
                <a:latin typeface="Calibri"/>
                <a:ea typeface="Calibri"/>
                <a:cs typeface="Calibri"/>
                <a:sym typeface="Calibri"/>
              </a:rPr>
              <a:t>Progressive? Fancy word! </a:t>
            </a:r>
            <a:endParaRPr sz="2200">
              <a:solidFill>
                <a:schemeClr val="dk2"/>
              </a:solidFill>
              <a:latin typeface="Calibri"/>
              <a:ea typeface="Calibri"/>
              <a:cs typeface="Calibri"/>
              <a:sym typeface="Calibri"/>
            </a:endParaRPr>
          </a:p>
          <a:p>
            <a:pPr indent="0" lvl="0" marL="0" rtl="0" algn="l">
              <a:lnSpc>
                <a:spcPct val="200000"/>
              </a:lnSpc>
              <a:spcBef>
                <a:spcPts val="0"/>
              </a:spcBef>
              <a:spcAft>
                <a:spcPts val="0"/>
              </a:spcAft>
              <a:buNone/>
            </a:pPr>
            <a:r>
              <a:rPr lang="en" sz="2200">
                <a:solidFill>
                  <a:schemeClr val="dk2"/>
                </a:solidFill>
                <a:latin typeface="Calibri"/>
                <a:ea typeface="Calibri"/>
                <a:cs typeface="Calibri"/>
                <a:sym typeface="Calibri"/>
              </a:rPr>
              <a:t>But Why? </a:t>
            </a:r>
            <a:endParaRPr sz="2200">
              <a:solidFill>
                <a:schemeClr val="dk2"/>
              </a:solidFill>
              <a:latin typeface="Calibri"/>
              <a:ea typeface="Calibri"/>
              <a:cs typeface="Calibri"/>
              <a:sym typeface="Calibri"/>
            </a:endParaRPr>
          </a:p>
        </p:txBody>
      </p:sp>
      <p:sp>
        <p:nvSpPr>
          <p:cNvPr id="1063" name="Google Shape;1063;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60"/>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Does this looks familiar? </a:t>
            </a:r>
            <a:endParaRPr sz="2200"/>
          </a:p>
        </p:txBody>
      </p:sp>
      <p:sp>
        <p:nvSpPr>
          <p:cNvPr id="1069" name="Google Shape;1069;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0" name="Google Shape;1070;p160"/>
          <p:cNvPicPr preferRelativeResize="0"/>
          <p:nvPr/>
        </p:nvPicPr>
        <p:blipFill>
          <a:blip r:embed="rId3">
            <a:alphaModFix/>
          </a:blip>
          <a:stretch>
            <a:fillRect/>
          </a:stretch>
        </p:blipFill>
        <p:spPr>
          <a:xfrm>
            <a:off x="4831050" y="1108925"/>
            <a:ext cx="3927225" cy="3359100"/>
          </a:xfrm>
          <a:prstGeom prst="rect">
            <a:avLst/>
          </a:prstGeom>
          <a:noFill/>
          <a:ln>
            <a:noFill/>
          </a:ln>
        </p:spPr>
      </p:pic>
      <p:pic>
        <p:nvPicPr>
          <p:cNvPr id="1071" name="Google Shape;1071;p160"/>
          <p:cNvPicPr preferRelativeResize="0"/>
          <p:nvPr/>
        </p:nvPicPr>
        <p:blipFill>
          <a:blip r:embed="rId4">
            <a:alphaModFix/>
          </a:blip>
          <a:stretch>
            <a:fillRect/>
          </a:stretch>
        </p:blipFill>
        <p:spPr>
          <a:xfrm>
            <a:off x="545625" y="1868725"/>
            <a:ext cx="3406499" cy="186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1"/>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This One? </a:t>
            </a:r>
            <a:endParaRPr sz="2200"/>
          </a:p>
        </p:txBody>
      </p:sp>
      <p:sp>
        <p:nvSpPr>
          <p:cNvPr id="1077" name="Google Shape;1077;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8" name="Google Shape;1078;p161"/>
          <p:cNvPicPr preferRelativeResize="0"/>
          <p:nvPr/>
        </p:nvPicPr>
        <p:blipFill>
          <a:blip r:embed="rId3">
            <a:alphaModFix/>
          </a:blip>
          <a:stretch>
            <a:fillRect/>
          </a:stretch>
        </p:blipFill>
        <p:spPr>
          <a:xfrm>
            <a:off x="2951825" y="1167961"/>
            <a:ext cx="5888700" cy="3312300"/>
          </a:xfrm>
          <a:prstGeom prst="roundRect">
            <a:avLst>
              <a:gd fmla="val 16667" name="adj"/>
            </a:avLst>
          </a:prstGeom>
          <a:noFill/>
          <a:ln>
            <a:noFill/>
          </a:ln>
        </p:spPr>
      </p:pic>
      <p:sp>
        <p:nvSpPr>
          <p:cNvPr id="1079" name="Google Shape;1079;p161"/>
          <p:cNvSpPr txBox="1"/>
          <p:nvPr/>
        </p:nvSpPr>
        <p:spPr>
          <a:xfrm>
            <a:off x="700575" y="2147050"/>
            <a:ext cx="2036400" cy="18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Can be installed simply by </a:t>
            </a:r>
            <a:r>
              <a:rPr b="1" i="1" lang="en" sz="1500">
                <a:solidFill>
                  <a:schemeClr val="dk2"/>
                </a:solidFill>
                <a:latin typeface="Calibri"/>
                <a:ea typeface="Calibri"/>
                <a:cs typeface="Calibri"/>
                <a:sym typeface="Calibri"/>
              </a:rPr>
              <a:t>Add to home screen</a:t>
            </a:r>
            <a:r>
              <a:rPr lang="en" sz="1500">
                <a:solidFill>
                  <a:schemeClr val="dk2"/>
                </a:solidFill>
                <a:latin typeface="Calibri"/>
                <a:ea typeface="Calibri"/>
                <a:cs typeface="Calibri"/>
                <a:sym typeface="Calibri"/>
              </a:rPr>
              <a:t> feature.</a:t>
            </a:r>
            <a:endParaRPr sz="15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62"/>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Why do we need </a:t>
            </a:r>
            <a:r>
              <a:rPr lang="en" sz="2200"/>
              <a:t>PWAs</a:t>
            </a:r>
            <a:r>
              <a:rPr lang="en" sz="2200"/>
              <a:t>?</a:t>
            </a:r>
            <a:endParaRPr sz="2200"/>
          </a:p>
        </p:txBody>
      </p:sp>
      <p:sp>
        <p:nvSpPr>
          <p:cNvPr id="1085" name="Google Shape;1085;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6" name="Google Shape;1086;p162"/>
          <p:cNvPicPr preferRelativeResize="0"/>
          <p:nvPr/>
        </p:nvPicPr>
        <p:blipFill rotWithShape="1">
          <a:blip r:embed="rId3">
            <a:alphaModFix/>
          </a:blip>
          <a:srcRect b="0" l="21416" r="21411" t="0"/>
          <a:stretch/>
        </p:blipFill>
        <p:spPr>
          <a:xfrm>
            <a:off x="5190700" y="967350"/>
            <a:ext cx="3507651" cy="3386700"/>
          </a:xfrm>
          <a:prstGeom prst="rect">
            <a:avLst/>
          </a:prstGeom>
          <a:noFill/>
          <a:ln>
            <a:noFill/>
          </a:ln>
        </p:spPr>
      </p:pic>
      <p:sp>
        <p:nvSpPr>
          <p:cNvPr id="1087" name="Google Shape;1087;p162"/>
          <p:cNvSpPr txBox="1"/>
          <p:nvPr/>
        </p:nvSpPr>
        <p:spPr>
          <a:xfrm>
            <a:off x="841525" y="2043150"/>
            <a:ext cx="26505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PWAs’ </a:t>
            </a:r>
            <a:r>
              <a:rPr lang="en" sz="2200">
                <a:solidFill>
                  <a:schemeClr val="dk2"/>
                </a:solidFill>
                <a:latin typeface="Calibri"/>
                <a:ea typeface="Calibri"/>
                <a:cs typeface="Calibri"/>
                <a:sym typeface="Calibri"/>
              </a:rPr>
              <a:t>actually</a:t>
            </a:r>
            <a:r>
              <a:rPr lang="en" sz="2200">
                <a:solidFill>
                  <a:schemeClr val="dk2"/>
                </a:solidFill>
                <a:latin typeface="Calibri"/>
                <a:ea typeface="Calibri"/>
                <a:cs typeface="Calibri"/>
                <a:sym typeface="Calibri"/>
              </a:rPr>
              <a:t> good for </a:t>
            </a:r>
            <a:r>
              <a:rPr lang="en" sz="2200">
                <a:solidFill>
                  <a:schemeClr val="dk2"/>
                </a:solidFill>
                <a:latin typeface="Calibri"/>
                <a:ea typeface="Calibri"/>
                <a:cs typeface="Calibri"/>
                <a:sym typeface="Calibri"/>
              </a:rPr>
              <a:t>businesses.</a:t>
            </a:r>
            <a:endParaRPr sz="2200">
              <a:solidFill>
                <a:schemeClr val="dk2"/>
              </a:solidFill>
              <a:latin typeface="Calibri"/>
              <a:ea typeface="Calibri"/>
              <a:cs typeface="Calibri"/>
              <a:sym typeface="Calibri"/>
            </a:endParaRPr>
          </a:p>
          <a:p>
            <a:pPr indent="0" lvl="0" marL="0" rtl="0" algn="l">
              <a:spcBef>
                <a:spcPts val="0"/>
              </a:spcBef>
              <a:spcAft>
                <a:spcPts val="0"/>
              </a:spcAft>
              <a:buNone/>
            </a:pPr>
            <a:r>
              <a:t/>
            </a:r>
            <a:endParaRPr sz="2200">
              <a:solidFill>
                <a:schemeClr val="dk2"/>
              </a:solidFill>
              <a:latin typeface="Calibri"/>
              <a:ea typeface="Calibri"/>
              <a:cs typeface="Calibri"/>
              <a:sym typeface="Calibri"/>
            </a:endParaRPr>
          </a:p>
          <a:p>
            <a:pPr indent="0" lvl="0" marL="0" rtl="0" algn="l">
              <a:spcBef>
                <a:spcPts val="0"/>
              </a:spcBef>
              <a:spcAft>
                <a:spcPts val="0"/>
              </a:spcAft>
              <a:buNone/>
            </a:pPr>
            <a:r>
              <a:rPr lang="en" sz="2200">
                <a:solidFill>
                  <a:schemeClr val="dk2"/>
                </a:solidFill>
                <a:latin typeface="Calibri"/>
                <a:ea typeface="Calibri"/>
                <a:cs typeface="Calibri"/>
                <a:sym typeface="Calibri"/>
              </a:rPr>
              <a:t>But why? </a:t>
            </a:r>
            <a:endParaRPr sz="22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163"/>
          <p:cNvPicPr preferRelativeResize="0"/>
          <p:nvPr/>
        </p:nvPicPr>
        <p:blipFill>
          <a:blip r:embed="rId3">
            <a:alphaModFix/>
          </a:blip>
          <a:stretch>
            <a:fillRect/>
          </a:stretch>
        </p:blipFill>
        <p:spPr>
          <a:xfrm>
            <a:off x="6317000" y="2019700"/>
            <a:ext cx="2741176" cy="2055875"/>
          </a:xfrm>
          <a:prstGeom prst="rect">
            <a:avLst/>
          </a:prstGeom>
          <a:noFill/>
          <a:ln>
            <a:noFill/>
          </a:ln>
        </p:spPr>
      </p:pic>
      <p:sp>
        <p:nvSpPr>
          <p:cNvPr id="1093" name="Google Shape;1093;p163"/>
          <p:cNvSpPr txBox="1"/>
          <p:nvPr/>
        </p:nvSpPr>
        <p:spPr>
          <a:xfrm>
            <a:off x="707825" y="416850"/>
            <a:ext cx="5261400" cy="6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5191"/>
                </a:solidFill>
                <a:latin typeface="Calibri"/>
                <a:ea typeface="Calibri"/>
                <a:cs typeface="Calibri"/>
                <a:sym typeface="Calibri"/>
              </a:rPr>
              <a:t>PWA combines the best features of web and mobile apps.</a:t>
            </a:r>
            <a:endParaRPr sz="1800">
              <a:solidFill>
                <a:srgbClr val="005191"/>
              </a:solidFill>
              <a:latin typeface="Calibri"/>
              <a:ea typeface="Calibri"/>
              <a:cs typeface="Calibri"/>
              <a:sym typeface="Calibri"/>
            </a:endParaRPr>
          </a:p>
        </p:txBody>
      </p:sp>
      <p:grpSp>
        <p:nvGrpSpPr>
          <p:cNvPr id="1094" name="Google Shape;1094;p163"/>
          <p:cNvGrpSpPr/>
          <p:nvPr/>
        </p:nvGrpSpPr>
        <p:grpSpPr>
          <a:xfrm>
            <a:off x="4125781" y="1975036"/>
            <a:ext cx="2035981" cy="2145210"/>
            <a:chOff x="5632317" y="1189775"/>
            <a:chExt cx="3305700" cy="3483050"/>
          </a:xfrm>
        </p:grpSpPr>
        <p:sp>
          <p:nvSpPr>
            <p:cNvPr id="1095" name="Google Shape;1095;p163"/>
            <p:cNvSpPr/>
            <p:nvPr/>
          </p:nvSpPr>
          <p:spPr>
            <a:xfrm>
              <a:off x="5632317" y="1189775"/>
              <a:ext cx="3305700" cy="669000"/>
            </a:xfrm>
            <a:prstGeom prst="chevron">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Engaging</a:t>
              </a:r>
              <a:endParaRPr>
                <a:solidFill>
                  <a:srgbClr val="FFFFFF"/>
                </a:solidFill>
                <a:latin typeface="Roboto"/>
                <a:ea typeface="Roboto"/>
                <a:cs typeface="Roboto"/>
                <a:sym typeface="Roboto"/>
              </a:endParaRPr>
            </a:p>
          </p:txBody>
        </p:sp>
        <p:sp>
          <p:nvSpPr>
            <p:cNvPr id="1096" name="Google Shape;1096;p163"/>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Amaranth"/>
                  <a:ea typeface="Amaranth"/>
                  <a:cs typeface="Amaranth"/>
                  <a:sym typeface="Amaranth"/>
                </a:rPr>
                <a:t>Offer features like push notifications</a:t>
              </a:r>
              <a:endParaRPr sz="1200">
                <a:latin typeface="Amaranth"/>
                <a:ea typeface="Amaranth"/>
                <a:cs typeface="Amaranth"/>
                <a:sym typeface="Amaranth"/>
              </a:endParaRPr>
            </a:p>
          </p:txBody>
        </p:sp>
      </p:grpSp>
      <p:grpSp>
        <p:nvGrpSpPr>
          <p:cNvPr id="1097" name="Google Shape;1097;p163"/>
          <p:cNvGrpSpPr/>
          <p:nvPr/>
        </p:nvGrpSpPr>
        <p:grpSpPr>
          <a:xfrm>
            <a:off x="656838" y="1975168"/>
            <a:ext cx="2184536" cy="2145078"/>
            <a:chOff x="0" y="1189989"/>
            <a:chExt cx="3546900" cy="3482836"/>
          </a:xfrm>
        </p:grpSpPr>
        <p:sp>
          <p:nvSpPr>
            <p:cNvPr id="1098" name="Google Shape;1098;p163"/>
            <p:cNvSpPr/>
            <p:nvPr/>
          </p:nvSpPr>
          <p:spPr>
            <a:xfrm>
              <a:off x="0" y="1189989"/>
              <a:ext cx="35469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FAST</a:t>
              </a:r>
              <a:endParaRPr>
                <a:solidFill>
                  <a:srgbClr val="FFFFFF"/>
                </a:solidFill>
                <a:latin typeface="Roboto"/>
                <a:ea typeface="Roboto"/>
                <a:cs typeface="Roboto"/>
                <a:sym typeface="Roboto"/>
              </a:endParaRPr>
            </a:p>
          </p:txBody>
        </p:sp>
        <p:sp>
          <p:nvSpPr>
            <p:cNvPr id="1099" name="Google Shape;1099;p163"/>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Amaranth"/>
                  <a:ea typeface="Amaranth"/>
                  <a:cs typeface="Amaranth"/>
                  <a:sym typeface="Amaranth"/>
                </a:rPr>
                <a:t>Loads super fast! </a:t>
              </a:r>
              <a:endParaRPr sz="1300">
                <a:latin typeface="Amaranth"/>
                <a:ea typeface="Amaranth"/>
                <a:cs typeface="Amaranth"/>
                <a:sym typeface="Amaranth"/>
              </a:endParaRPr>
            </a:p>
            <a:p>
              <a:pPr indent="0" lvl="0" marL="0" rtl="0" algn="l">
                <a:lnSpc>
                  <a:spcPct val="115000"/>
                </a:lnSpc>
                <a:spcBef>
                  <a:spcPts val="0"/>
                </a:spcBef>
                <a:spcAft>
                  <a:spcPts val="0"/>
                </a:spcAft>
                <a:buNone/>
              </a:pPr>
              <a:r>
                <a:rPr lang="en" sz="1300">
                  <a:latin typeface="Amaranth"/>
                  <a:ea typeface="Amaranth"/>
                  <a:cs typeface="Amaranth"/>
                  <a:sym typeface="Amaranth"/>
                </a:rPr>
                <a:t>Thanks to smart caching.</a:t>
              </a:r>
              <a:endParaRPr sz="1300">
                <a:latin typeface="Amaranth"/>
                <a:ea typeface="Amaranth"/>
                <a:cs typeface="Amaranth"/>
                <a:sym typeface="Amaranth"/>
              </a:endParaRPr>
            </a:p>
          </p:txBody>
        </p:sp>
      </p:grpSp>
      <p:grpSp>
        <p:nvGrpSpPr>
          <p:cNvPr id="1100" name="Google Shape;1100;p163"/>
          <p:cNvGrpSpPr/>
          <p:nvPr/>
        </p:nvGrpSpPr>
        <p:grpSpPr>
          <a:xfrm>
            <a:off x="2470173" y="1975036"/>
            <a:ext cx="2035981" cy="2145210"/>
            <a:chOff x="2944204" y="1189775"/>
            <a:chExt cx="3305700" cy="3483050"/>
          </a:xfrm>
        </p:grpSpPr>
        <p:sp>
          <p:nvSpPr>
            <p:cNvPr id="1101" name="Google Shape;1101;p163"/>
            <p:cNvSpPr/>
            <p:nvPr/>
          </p:nvSpPr>
          <p:spPr>
            <a:xfrm>
              <a:off x="2944204" y="1189775"/>
              <a:ext cx="33057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Reliable</a:t>
              </a:r>
              <a:endParaRPr>
                <a:solidFill>
                  <a:srgbClr val="FFFFFF"/>
                </a:solidFill>
                <a:latin typeface="Roboto"/>
                <a:ea typeface="Roboto"/>
                <a:cs typeface="Roboto"/>
                <a:sym typeface="Roboto"/>
              </a:endParaRPr>
            </a:p>
          </p:txBody>
        </p:sp>
        <p:sp>
          <p:nvSpPr>
            <p:cNvPr id="1102" name="Google Shape;1102;p163"/>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Amaranth"/>
                  <a:ea typeface="Amaranth"/>
                  <a:cs typeface="Amaranth"/>
                  <a:sym typeface="Amaranth"/>
                </a:rPr>
                <a:t>Works offline or even poor network connections.</a:t>
              </a:r>
              <a:endParaRPr sz="1300">
                <a:solidFill>
                  <a:schemeClr val="dk1"/>
                </a:solidFill>
                <a:latin typeface="Amaranth"/>
                <a:ea typeface="Amaranth"/>
                <a:cs typeface="Amaranth"/>
                <a:sym typeface="Amaranth"/>
              </a:endParaRPr>
            </a:p>
            <a:p>
              <a:pPr indent="0" lvl="0" marL="0" rtl="0" algn="l">
                <a:lnSpc>
                  <a:spcPct val="115000"/>
                </a:lnSpc>
                <a:spcBef>
                  <a:spcPts val="0"/>
                </a:spcBef>
                <a:spcAft>
                  <a:spcPts val="0"/>
                </a:spcAft>
                <a:buNone/>
              </a:pPr>
              <a:r>
                <a:t/>
              </a:r>
              <a:endParaRPr sz="1200">
                <a:latin typeface="Amaranth"/>
                <a:ea typeface="Amaranth"/>
                <a:cs typeface="Amaranth"/>
                <a:sym typeface="Amaranth"/>
              </a:endParaRPr>
            </a:p>
          </p:txBody>
        </p:sp>
      </p:grpSp>
      <p:sp>
        <p:nvSpPr>
          <p:cNvPr id="1103" name="Google Shape;1103;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164"/>
          <p:cNvPicPr preferRelativeResize="0"/>
          <p:nvPr/>
        </p:nvPicPr>
        <p:blipFill>
          <a:blip r:embed="rId3">
            <a:alphaModFix/>
          </a:blip>
          <a:stretch>
            <a:fillRect/>
          </a:stretch>
        </p:blipFill>
        <p:spPr>
          <a:xfrm>
            <a:off x="1501873" y="982650"/>
            <a:ext cx="5952000" cy="3720000"/>
          </a:xfrm>
          <a:prstGeom prst="rect">
            <a:avLst/>
          </a:prstGeom>
          <a:noFill/>
          <a:ln>
            <a:noFill/>
          </a:ln>
        </p:spPr>
      </p:pic>
      <p:sp>
        <p:nvSpPr>
          <p:cNvPr id="1109" name="Google Shape;1109;p164"/>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How is it different from traditional web app?</a:t>
            </a:r>
            <a:endParaRPr sz="2200"/>
          </a:p>
        </p:txBody>
      </p:sp>
      <p:sp>
        <p:nvSpPr>
          <p:cNvPr id="1110" name="Google Shape;1110;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65"/>
          <p:cNvSpPr txBox="1"/>
          <p:nvPr>
            <p:ph type="ctrTitle"/>
          </p:nvPr>
        </p:nvSpPr>
        <p:spPr>
          <a:xfrm>
            <a:off x="731650" y="325950"/>
            <a:ext cx="5455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Let’s put it simply!</a:t>
            </a:r>
            <a:endParaRPr sz="2200"/>
          </a:p>
        </p:txBody>
      </p:sp>
      <p:pic>
        <p:nvPicPr>
          <p:cNvPr id="1116" name="Google Shape;1116;p165"/>
          <p:cNvPicPr preferRelativeResize="0"/>
          <p:nvPr/>
        </p:nvPicPr>
        <p:blipFill>
          <a:blip r:embed="rId3">
            <a:alphaModFix/>
          </a:blip>
          <a:stretch>
            <a:fillRect/>
          </a:stretch>
        </p:blipFill>
        <p:spPr>
          <a:xfrm>
            <a:off x="5015200" y="1587300"/>
            <a:ext cx="3801075" cy="2138100"/>
          </a:xfrm>
          <a:prstGeom prst="rect">
            <a:avLst/>
          </a:prstGeom>
          <a:noFill/>
          <a:ln>
            <a:noFill/>
          </a:ln>
        </p:spPr>
      </p:pic>
      <p:sp>
        <p:nvSpPr>
          <p:cNvPr id="1117" name="Google Shape;1117;p165"/>
          <p:cNvSpPr txBox="1"/>
          <p:nvPr/>
        </p:nvSpPr>
        <p:spPr>
          <a:xfrm>
            <a:off x="525525" y="1405350"/>
            <a:ext cx="4092900" cy="2332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The browser requests resources from the server.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Service Worker Intercepts!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First Load -&gt; Resources are fetched from the server.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Subsequent loads -&gt; Use Cache! </a:t>
            </a:r>
            <a:endParaRPr sz="1500">
              <a:solidFill>
                <a:schemeClr val="dk1"/>
              </a:solidFill>
              <a:latin typeface="Comfortaa Medium"/>
              <a:ea typeface="Comfortaa Medium"/>
              <a:cs typeface="Comfortaa Medium"/>
              <a:sym typeface="Comfortaa Medium"/>
            </a:endParaRPr>
          </a:p>
          <a:p>
            <a:pPr indent="0" lvl="0" marL="457200" rtl="0" algn="l">
              <a:lnSpc>
                <a:spcPct val="115000"/>
              </a:lnSpc>
              <a:spcBef>
                <a:spcPts val="0"/>
              </a:spcBef>
              <a:spcAft>
                <a:spcPts val="0"/>
              </a:spcAft>
              <a:buNone/>
            </a:pPr>
            <a:r>
              <a:t/>
            </a:r>
            <a:endParaRPr sz="1500">
              <a:solidFill>
                <a:schemeClr val="dk1"/>
              </a:solidFill>
              <a:latin typeface="Comfortaa Medium"/>
              <a:ea typeface="Comfortaa Medium"/>
              <a:cs typeface="Comfortaa Medium"/>
              <a:sym typeface="Comfortaa Medium"/>
            </a:endParaRPr>
          </a:p>
          <a:p>
            <a:pPr indent="-323850" lvl="0" marL="457200" rtl="0" algn="l">
              <a:lnSpc>
                <a:spcPct val="115000"/>
              </a:lnSpc>
              <a:spcBef>
                <a:spcPts val="0"/>
              </a:spcBef>
              <a:spcAft>
                <a:spcPts val="0"/>
              </a:spcAft>
              <a:buClr>
                <a:schemeClr val="dk1"/>
              </a:buClr>
              <a:buSzPts val="1500"/>
              <a:buFont typeface="Comfortaa Medium"/>
              <a:buChar char="●"/>
            </a:pPr>
            <a:r>
              <a:rPr lang="en" sz="1500">
                <a:solidFill>
                  <a:schemeClr val="dk1"/>
                </a:solidFill>
                <a:latin typeface="Comfortaa Medium"/>
                <a:ea typeface="Comfortaa Medium"/>
                <a:cs typeface="Comfortaa Medium"/>
                <a:sym typeface="Comfortaa Medium"/>
              </a:rPr>
              <a:t>When offline -&gt; Use content from cache</a:t>
            </a:r>
            <a:endParaRPr sz="1500">
              <a:solidFill>
                <a:schemeClr val="dk1"/>
              </a:solidFill>
              <a:latin typeface="Comfortaa Medium"/>
              <a:ea typeface="Comfortaa Medium"/>
              <a:cs typeface="Comfortaa Medium"/>
              <a:sym typeface="Comfortaa Medium"/>
            </a:endParaRPr>
          </a:p>
        </p:txBody>
      </p:sp>
      <p:pic>
        <p:nvPicPr>
          <p:cNvPr id="1118" name="Google Shape;1118;p165"/>
          <p:cNvPicPr preferRelativeResize="0"/>
          <p:nvPr/>
        </p:nvPicPr>
        <p:blipFill>
          <a:blip r:embed="rId4">
            <a:alphaModFix/>
          </a:blip>
          <a:stretch>
            <a:fillRect/>
          </a:stretch>
        </p:blipFill>
        <p:spPr>
          <a:xfrm>
            <a:off x="4443700" y="1295713"/>
            <a:ext cx="4537024" cy="2552075"/>
          </a:xfrm>
          <a:prstGeom prst="rect">
            <a:avLst/>
          </a:prstGeom>
          <a:noFill/>
          <a:ln>
            <a:noFill/>
          </a:ln>
        </p:spPr>
      </p:pic>
      <p:sp>
        <p:nvSpPr>
          <p:cNvPr id="1119" name="Google Shape;1119;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66"/>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Key characteristics of PWAs</a:t>
            </a:r>
            <a:endParaRPr sz="2200"/>
          </a:p>
        </p:txBody>
      </p:sp>
      <p:pic>
        <p:nvPicPr>
          <p:cNvPr id="1125" name="Google Shape;1125;p166"/>
          <p:cNvPicPr preferRelativeResize="0"/>
          <p:nvPr/>
        </p:nvPicPr>
        <p:blipFill>
          <a:blip r:embed="rId3">
            <a:alphaModFix/>
          </a:blip>
          <a:stretch>
            <a:fillRect/>
          </a:stretch>
        </p:blipFill>
        <p:spPr>
          <a:xfrm>
            <a:off x="5050200" y="1244410"/>
            <a:ext cx="3907976" cy="2443629"/>
          </a:xfrm>
          <a:prstGeom prst="rect">
            <a:avLst/>
          </a:prstGeom>
          <a:noFill/>
          <a:ln>
            <a:noFill/>
          </a:ln>
        </p:spPr>
      </p:pic>
      <p:sp>
        <p:nvSpPr>
          <p:cNvPr id="1126" name="Google Shape;1126;p166"/>
          <p:cNvSpPr txBox="1"/>
          <p:nvPr/>
        </p:nvSpPr>
        <p:spPr>
          <a:xfrm>
            <a:off x="700575" y="1376275"/>
            <a:ext cx="33366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B5394"/>
                </a:solidFill>
                <a:latin typeface="Calibri"/>
                <a:ea typeface="Calibri"/>
                <a:cs typeface="Calibri"/>
                <a:sym typeface="Calibri"/>
              </a:rPr>
              <a:t>Service Workers: The Mastermind!</a:t>
            </a:r>
            <a:endParaRPr sz="2000">
              <a:solidFill>
                <a:srgbClr val="0B5394"/>
              </a:solidFill>
              <a:latin typeface="Calibri"/>
              <a:ea typeface="Calibri"/>
              <a:cs typeface="Calibri"/>
              <a:sym typeface="Calibri"/>
            </a:endParaRPr>
          </a:p>
        </p:txBody>
      </p:sp>
      <p:sp>
        <p:nvSpPr>
          <p:cNvPr id="1127" name="Google Shape;1127;p166"/>
          <p:cNvSpPr txBox="1"/>
          <p:nvPr/>
        </p:nvSpPr>
        <p:spPr>
          <a:xfrm>
            <a:off x="514875" y="2623975"/>
            <a:ext cx="3522300" cy="1353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Background scripts that enable caching, offline functionality and push notifications.</a:t>
            </a:r>
            <a:endParaRPr sz="1600">
              <a:solidFill>
                <a:schemeClr val="dk2"/>
              </a:solidFill>
              <a:latin typeface="Calibri"/>
              <a:ea typeface="Calibri"/>
              <a:cs typeface="Calibri"/>
              <a:sym typeface="Calibri"/>
            </a:endParaRPr>
          </a:p>
          <a:p>
            <a:pPr indent="0" lvl="0" marL="457200" rtl="0" algn="l">
              <a:spcBef>
                <a:spcPts val="0"/>
              </a:spcBef>
              <a:spcAft>
                <a:spcPts val="0"/>
              </a:spcAft>
              <a:buNone/>
            </a:pPr>
            <a:r>
              <a:rPr lang="en" sz="1600">
                <a:solidFill>
                  <a:schemeClr val="dk2"/>
                </a:solidFill>
                <a:latin typeface="Calibri"/>
                <a:ea typeface="Calibri"/>
                <a:cs typeface="Calibri"/>
                <a:sym typeface="Calibri"/>
              </a:rPr>
              <a:t> </a:t>
            </a:r>
            <a:endParaRPr sz="1600">
              <a:solidFill>
                <a:schemeClr val="dk2"/>
              </a:solidFill>
              <a:latin typeface="Calibri"/>
              <a:ea typeface="Calibri"/>
              <a:cs typeface="Calibri"/>
              <a:sym typeface="Calibri"/>
            </a:endParaRPr>
          </a:p>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A JSON file that allows users to install PWAs on their devices</a:t>
            </a:r>
            <a:endParaRPr sz="1600">
              <a:solidFill>
                <a:schemeClr val="dk2"/>
              </a:solidFill>
              <a:latin typeface="Calibri"/>
              <a:ea typeface="Calibri"/>
              <a:cs typeface="Calibri"/>
              <a:sym typeface="Calibri"/>
            </a:endParaRPr>
          </a:p>
        </p:txBody>
      </p:sp>
      <p:sp>
        <p:nvSpPr>
          <p:cNvPr id="1128" name="Google Shape;1128;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67"/>
          <p:cNvSpPr txBox="1"/>
          <p:nvPr>
            <p:ph type="ctrTitle"/>
          </p:nvPr>
        </p:nvSpPr>
        <p:spPr>
          <a:xfrm>
            <a:off x="582000"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Let’s get technical! </a:t>
            </a:r>
            <a:endParaRPr sz="2200"/>
          </a:p>
        </p:txBody>
      </p:sp>
      <p:sp>
        <p:nvSpPr>
          <p:cNvPr id="1134" name="Google Shape;1134;p167"/>
          <p:cNvSpPr txBox="1"/>
          <p:nvPr/>
        </p:nvSpPr>
        <p:spPr>
          <a:xfrm>
            <a:off x="582000" y="1984850"/>
            <a:ext cx="29544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alibri"/>
                <a:ea typeface="Calibri"/>
                <a:cs typeface="Calibri"/>
                <a:sym typeface="Calibri"/>
              </a:rPr>
              <a:t>The service worker cache provides more fine-grained control over what is cached and how, compared to the HTTP cache.</a:t>
            </a:r>
            <a:endParaRPr sz="1600">
              <a:solidFill>
                <a:schemeClr val="dk2"/>
              </a:solidFill>
              <a:latin typeface="Calibri"/>
              <a:ea typeface="Calibri"/>
              <a:cs typeface="Calibri"/>
              <a:sym typeface="Calibri"/>
            </a:endParaRPr>
          </a:p>
        </p:txBody>
      </p:sp>
      <p:pic>
        <p:nvPicPr>
          <p:cNvPr id="1135" name="Google Shape;1135;p167"/>
          <p:cNvPicPr preferRelativeResize="0"/>
          <p:nvPr/>
        </p:nvPicPr>
        <p:blipFill>
          <a:blip r:embed="rId3">
            <a:alphaModFix/>
          </a:blip>
          <a:stretch>
            <a:fillRect/>
          </a:stretch>
        </p:blipFill>
        <p:spPr>
          <a:xfrm>
            <a:off x="3536400" y="898375"/>
            <a:ext cx="5455200" cy="3518596"/>
          </a:xfrm>
          <a:prstGeom prst="rect">
            <a:avLst/>
          </a:prstGeom>
          <a:noFill/>
          <a:ln>
            <a:noFill/>
          </a:ln>
        </p:spPr>
      </p:pic>
      <p:sp>
        <p:nvSpPr>
          <p:cNvPr id="1136" name="Google Shape;1136;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7" name="Google Shape;1137;p167"/>
          <p:cNvSpPr txBox="1"/>
          <p:nvPr/>
        </p:nvSpPr>
        <p:spPr>
          <a:xfrm>
            <a:off x="582000" y="1130263"/>
            <a:ext cx="28785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05191"/>
                </a:solidFill>
                <a:latin typeface="Calibri"/>
                <a:ea typeface="Calibri"/>
                <a:cs typeface="Calibri"/>
                <a:sym typeface="Calibri"/>
              </a:rPr>
              <a:t>Service Worker Caching</a:t>
            </a:r>
            <a:endParaRPr sz="16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0"/>
          <p:cNvSpPr txBox="1"/>
          <p:nvPr>
            <p:ph type="title"/>
          </p:nvPr>
        </p:nvSpPr>
        <p:spPr>
          <a:xfrm>
            <a:off x="747575" y="597425"/>
            <a:ext cx="8237400" cy="593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400"/>
              <a:t>Types of caches in general view point</a:t>
            </a:r>
            <a:endParaRPr sz="3400"/>
          </a:p>
        </p:txBody>
      </p:sp>
      <p:pic>
        <p:nvPicPr>
          <p:cNvPr id="303" name="Google Shape;303;p60"/>
          <p:cNvPicPr preferRelativeResize="0"/>
          <p:nvPr/>
        </p:nvPicPr>
        <p:blipFill rotWithShape="1">
          <a:blip r:embed="rId3">
            <a:alphaModFix/>
          </a:blip>
          <a:srcRect b="0" l="901" r="0" t="0"/>
          <a:stretch/>
        </p:blipFill>
        <p:spPr>
          <a:xfrm>
            <a:off x="629050" y="1282125"/>
            <a:ext cx="8120199" cy="3415800"/>
          </a:xfrm>
          <a:prstGeom prst="rect">
            <a:avLst/>
          </a:prstGeom>
          <a:noFill/>
          <a:ln>
            <a:noFill/>
          </a:ln>
        </p:spPr>
      </p:pic>
      <p:sp>
        <p:nvSpPr>
          <p:cNvPr id="304" name="Google Shape;30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68"/>
          <p:cNvSpPr txBox="1"/>
          <p:nvPr>
            <p:ph type="ctrTitle"/>
          </p:nvPr>
        </p:nvSpPr>
        <p:spPr>
          <a:xfrm>
            <a:off x="621925" y="372875"/>
            <a:ext cx="545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Caching strategies of PWA </a:t>
            </a:r>
            <a:endParaRPr sz="2200"/>
          </a:p>
        </p:txBody>
      </p:sp>
      <p:sp>
        <p:nvSpPr>
          <p:cNvPr id="1143" name="Google Shape;1143;p168"/>
          <p:cNvSpPr txBox="1"/>
          <p:nvPr>
            <p:ph idx="4294967295" type="title"/>
          </p:nvPr>
        </p:nvSpPr>
        <p:spPr>
          <a:xfrm>
            <a:off x="700575" y="1119550"/>
            <a:ext cx="356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Cache First, Network Fallback</a:t>
            </a:r>
            <a:endParaRPr sz="1800">
              <a:solidFill>
                <a:schemeClr val="accent5"/>
              </a:solidFill>
            </a:endParaRPr>
          </a:p>
        </p:txBody>
      </p:sp>
      <p:pic>
        <p:nvPicPr>
          <p:cNvPr id="1144" name="Google Shape;1144;p168"/>
          <p:cNvPicPr preferRelativeResize="0"/>
          <p:nvPr/>
        </p:nvPicPr>
        <p:blipFill>
          <a:blip r:embed="rId3">
            <a:alphaModFix/>
          </a:blip>
          <a:stretch>
            <a:fillRect/>
          </a:stretch>
        </p:blipFill>
        <p:spPr>
          <a:xfrm>
            <a:off x="4968836" y="1773900"/>
            <a:ext cx="4096540" cy="2239200"/>
          </a:xfrm>
          <a:prstGeom prst="rect">
            <a:avLst/>
          </a:prstGeom>
          <a:noFill/>
          <a:ln>
            <a:noFill/>
          </a:ln>
        </p:spPr>
      </p:pic>
      <p:sp>
        <p:nvSpPr>
          <p:cNvPr id="1145" name="Google Shape;1145;p168"/>
          <p:cNvSpPr txBox="1"/>
          <p:nvPr/>
        </p:nvSpPr>
        <p:spPr>
          <a:xfrm>
            <a:off x="501375" y="1773900"/>
            <a:ext cx="4256700" cy="254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Serves cached content first, falls back to network if unavailable.</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Best for static resources like images, CSS, or fonts.</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Offers fast load times but risks serving outdated data.</a:t>
            </a:r>
            <a:endParaRPr sz="1800">
              <a:solidFill>
                <a:schemeClr val="dk2"/>
              </a:solidFill>
              <a:latin typeface="Calibri"/>
              <a:ea typeface="Calibri"/>
              <a:cs typeface="Calibri"/>
              <a:sym typeface="Calibri"/>
            </a:endParaRPr>
          </a:p>
          <a:p>
            <a:pPr indent="0" lvl="0" marL="457200" rtl="0" algn="l">
              <a:lnSpc>
                <a:spcPct val="150000"/>
              </a:lnSpc>
              <a:spcBef>
                <a:spcPts val="1200"/>
              </a:spcBef>
              <a:spcAft>
                <a:spcPts val="0"/>
              </a:spcAft>
              <a:buNone/>
            </a:pPr>
            <a:r>
              <a:t/>
            </a:r>
            <a:endParaRPr sz="1800">
              <a:solidFill>
                <a:schemeClr val="dk2"/>
              </a:solidFill>
              <a:latin typeface="Calibri"/>
              <a:ea typeface="Calibri"/>
              <a:cs typeface="Calibri"/>
              <a:sym typeface="Calibri"/>
            </a:endParaRPr>
          </a:p>
        </p:txBody>
      </p:sp>
      <p:sp>
        <p:nvSpPr>
          <p:cNvPr id="1146" name="Google Shape;1146;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69"/>
          <p:cNvSpPr txBox="1"/>
          <p:nvPr>
            <p:ph type="ctrTitle"/>
          </p:nvPr>
        </p:nvSpPr>
        <p:spPr>
          <a:xfrm>
            <a:off x="598325" y="755000"/>
            <a:ext cx="5158500" cy="4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Caching strategies of PWA </a:t>
            </a:r>
            <a:endParaRPr sz="2200"/>
          </a:p>
          <a:p>
            <a:pPr indent="0" lvl="0" marL="0" rtl="0" algn="l">
              <a:spcBef>
                <a:spcPts val="0"/>
              </a:spcBef>
              <a:spcAft>
                <a:spcPts val="0"/>
              </a:spcAft>
              <a:buNone/>
            </a:pPr>
            <a:r>
              <a:t/>
            </a:r>
            <a:endParaRPr sz="2200"/>
          </a:p>
        </p:txBody>
      </p:sp>
      <p:pic>
        <p:nvPicPr>
          <p:cNvPr id="1152" name="Google Shape;1152;p169"/>
          <p:cNvPicPr preferRelativeResize="0"/>
          <p:nvPr/>
        </p:nvPicPr>
        <p:blipFill>
          <a:blip r:embed="rId3">
            <a:alphaModFix/>
          </a:blip>
          <a:stretch>
            <a:fillRect/>
          </a:stretch>
        </p:blipFill>
        <p:spPr>
          <a:xfrm>
            <a:off x="4834175" y="1652350"/>
            <a:ext cx="4309825" cy="2386500"/>
          </a:xfrm>
          <a:prstGeom prst="rect">
            <a:avLst/>
          </a:prstGeom>
          <a:noFill/>
          <a:ln>
            <a:noFill/>
          </a:ln>
        </p:spPr>
      </p:pic>
      <p:sp>
        <p:nvSpPr>
          <p:cNvPr id="1153" name="Google Shape;1153;p169"/>
          <p:cNvSpPr txBox="1"/>
          <p:nvPr>
            <p:ph idx="4294967295" type="title"/>
          </p:nvPr>
        </p:nvSpPr>
        <p:spPr>
          <a:xfrm>
            <a:off x="661250" y="1119550"/>
            <a:ext cx="3318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Network First, Cache Fallback</a:t>
            </a:r>
            <a:endParaRPr sz="1800">
              <a:solidFill>
                <a:schemeClr val="accent5"/>
              </a:solidFill>
            </a:endParaRPr>
          </a:p>
        </p:txBody>
      </p:sp>
      <p:sp>
        <p:nvSpPr>
          <p:cNvPr id="1154" name="Google Shape;1154;p169"/>
          <p:cNvSpPr txBox="1"/>
          <p:nvPr/>
        </p:nvSpPr>
        <p:spPr>
          <a:xfrm>
            <a:off x="495500" y="1907575"/>
            <a:ext cx="4440900" cy="238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Fetches fresh content from the network uses cache only if the network fails.</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Ideal for real-time APIs or frequently updated data.</a:t>
            </a:r>
            <a:endParaRPr sz="1800">
              <a:solidFill>
                <a:schemeClr val="dk2"/>
              </a:solidFill>
              <a:latin typeface="Calibri"/>
              <a:ea typeface="Calibri"/>
              <a:cs typeface="Calibri"/>
              <a:sym typeface="Calibri"/>
            </a:endParaRPr>
          </a:p>
          <a:p>
            <a:pPr indent="-342900" lvl="0" marL="457200" rtl="0" algn="l">
              <a:lnSpc>
                <a:spcPct val="15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Ensures freshness but can be slower and dependent on network availability.</a:t>
            </a:r>
            <a:endParaRPr sz="1800">
              <a:solidFill>
                <a:schemeClr val="dk2"/>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800">
              <a:solidFill>
                <a:schemeClr val="dk2"/>
              </a:solidFill>
              <a:latin typeface="Calibri"/>
              <a:ea typeface="Calibri"/>
              <a:cs typeface="Calibri"/>
              <a:sym typeface="Calibri"/>
            </a:endParaRPr>
          </a:p>
        </p:txBody>
      </p:sp>
      <p:sp>
        <p:nvSpPr>
          <p:cNvPr id="1155" name="Google Shape;1155;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70"/>
          <p:cNvPicPr preferRelativeResize="0"/>
          <p:nvPr/>
        </p:nvPicPr>
        <p:blipFill>
          <a:blip r:embed="rId3">
            <a:alphaModFix/>
          </a:blip>
          <a:stretch>
            <a:fillRect/>
          </a:stretch>
        </p:blipFill>
        <p:spPr>
          <a:xfrm>
            <a:off x="4708850" y="1796825"/>
            <a:ext cx="4435150" cy="2323400"/>
          </a:xfrm>
          <a:prstGeom prst="rect">
            <a:avLst/>
          </a:prstGeom>
          <a:noFill/>
          <a:ln>
            <a:noFill/>
          </a:ln>
        </p:spPr>
      </p:pic>
      <p:sp>
        <p:nvSpPr>
          <p:cNvPr id="1161" name="Google Shape;1161;p170"/>
          <p:cNvSpPr txBox="1"/>
          <p:nvPr>
            <p:ph type="ctrTitle"/>
          </p:nvPr>
        </p:nvSpPr>
        <p:spPr>
          <a:xfrm>
            <a:off x="653400" y="585225"/>
            <a:ext cx="5370900" cy="35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Caching strategies of PWA </a:t>
            </a:r>
            <a:endParaRPr sz="2200"/>
          </a:p>
          <a:p>
            <a:pPr indent="0" lvl="0" marL="0" rtl="0" algn="l">
              <a:spcBef>
                <a:spcPts val="0"/>
              </a:spcBef>
              <a:spcAft>
                <a:spcPts val="0"/>
              </a:spcAft>
              <a:buNone/>
            </a:pPr>
            <a:r>
              <a:t/>
            </a:r>
            <a:endParaRPr sz="2200"/>
          </a:p>
        </p:txBody>
      </p:sp>
      <p:sp>
        <p:nvSpPr>
          <p:cNvPr id="1162" name="Google Shape;1162;p170"/>
          <p:cNvSpPr txBox="1"/>
          <p:nvPr>
            <p:ph idx="4294967295" type="title"/>
          </p:nvPr>
        </p:nvSpPr>
        <p:spPr>
          <a:xfrm>
            <a:off x="700575" y="1082675"/>
            <a:ext cx="3318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Stale While Revalidate</a:t>
            </a:r>
            <a:endParaRPr sz="1800">
              <a:solidFill>
                <a:schemeClr val="accent5"/>
              </a:solidFill>
            </a:endParaRPr>
          </a:p>
        </p:txBody>
      </p:sp>
      <p:sp>
        <p:nvSpPr>
          <p:cNvPr id="1163" name="Google Shape;1163;p170"/>
          <p:cNvSpPr txBox="1"/>
          <p:nvPr/>
        </p:nvSpPr>
        <p:spPr>
          <a:xfrm>
            <a:off x="498675" y="1750325"/>
            <a:ext cx="3784800" cy="2685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Serves cached content immediately and updates cache in the background.</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Suitable for non-critical data</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a:p>
            <a:pPr indent="-342900" lvl="0" marL="457200" rtl="0" algn="l">
              <a:lnSpc>
                <a:spcPct val="100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Balances speed with relatively fresh data but may show outdated content briefly.</a:t>
            </a:r>
            <a:endParaRPr sz="1800">
              <a:solidFill>
                <a:schemeClr val="dk2"/>
              </a:solidFill>
              <a:latin typeface="Calibri"/>
              <a:ea typeface="Calibri"/>
              <a:cs typeface="Calibri"/>
              <a:sym typeface="Calibri"/>
            </a:endParaRPr>
          </a:p>
          <a:p>
            <a:pPr indent="0" lvl="0" marL="914400" rtl="0" algn="l">
              <a:lnSpc>
                <a:spcPct val="100000"/>
              </a:lnSpc>
              <a:spcBef>
                <a:spcPts val="0"/>
              </a:spcBef>
              <a:spcAft>
                <a:spcPts val="0"/>
              </a:spcAft>
              <a:buNone/>
            </a:pPr>
            <a:r>
              <a:t/>
            </a:r>
            <a:endParaRPr sz="1800">
              <a:solidFill>
                <a:schemeClr val="dk2"/>
              </a:solidFill>
              <a:latin typeface="Calibri"/>
              <a:ea typeface="Calibri"/>
              <a:cs typeface="Calibri"/>
              <a:sym typeface="Calibri"/>
            </a:endParaRPr>
          </a:p>
        </p:txBody>
      </p:sp>
      <p:sp>
        <p:nvSpPr>
          <p:cNvPr id="1164" name="Google Shape;1164;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71"/>
          <p:cNvSpPr txBox="1"/>
          <p:nvPr>
            <p:ph type="ctrTitle"/>
          </p:nvPr>
        </p:nvSpPr>
        <p:spPr>
          <a:xfrm>
            <a:off x="716325" y="5222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Overview of the process</a:t>
            </a:r>
            <a:endParaRPr sz="2200"/>
          </a:p>
        </p:txBody>
      </p:sp>
      <p:sp>
        <p:nvSpPr>
          <p:cNvPr id="1170" name="Google Shape;1170;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1" name="Google Shape;1171;p171"/>
          <p:cNvPicPr preferRelativeResize="0"/>
          <p:nvPr/>
        </p:nvPicPr>
        <p:blipFill>
          <a:blip r:embed="rId3">
            <a:alphaModFix/>
          </a:blip>
          <a:stretch>
            <a:fillRect/>
          </a:stretch>
        </p:blipFill>
        <p:spPr>
          <a:xfrm>
            <a:off x="152400" y="1593250"/>
            <a:ext cx="8839199" cy="265830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72"/>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Twitter PWA</a:t>
            </a:r>
            <a:endParaRPr sz="2200"/>
          </a:p>
        </p:txBody>
      </p:sp>
      <p:sp>
        <p:nvSpPr>
          <p:cNvPr id="1177" name="Google Shape;1177;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8" name="Google Shape;1178;p172"/>
          <p:cNvPicPr preferRelativeResize="0"/>
          <p:nvPr/>
        </p:nvPicPr>
        <p:blipFill>
          <a:blip r:embed="rId3">
            <a:alphaModFix/>
          </a:blip>
          <a:stretch>
            <a:fillRect/>
          </a:stretch>
        </p:blipFill>
        <p:spPr>
          <a:xfrm>
            <a:off x="806400" y="680350"/>
            <a:ext cx="7980349" cy="43339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73"/>
          <p:cNvSpPr txBox="1"/>
          <p:nvPr>
            <p:ph type="title"/>
          </p:nvPr>
        </p:nvSpPr>
        <p:spPr>
          <a:xfrm>
            <a:off x="624625" y="445075"/>
            <a:ext cx="833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 what happened after this?</a:t>
            </a:r>
            <a:endParaRPr sz="2400"/>
          </a:p>
        </p:txBody>
      </p:sp>
      <p:sp>
        <p:nvSpPr>
          <p:cNvPr id="1184" name="Google Shape;1184;p173"/>
          <p:cNvSpPr txBox="1"/>
          <p:nvPr>
            <p:ph idx="1" type="body"/>
          </p:nvPr>
        </p:nvSpPr>
        <p:spPr>
          <a:xfrm>
            <a:off x="624625" y="1132325"/>
            <a:ext cx="3918300" cy="17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t>
            </a:r>
            <a:endParaRPr/>
          </a:p>
          <a:p>
            <a:pPr indent="-323850" lvl="0" marL="457200" rtl="0" algn="l">
              <a:spcBef>
                <a:spcPts val="500"/>
              </a:spcBef>
              <a:spcAft>
                <a:spcPts val="0"/>
              </a:spcAft>
              <a:buSzPts val="1500"/>
              <a:buChar char="●"/>
            </a:pPr>
            <a:r>
              <a:rPr lang="en" sz="1500"/>
              <a:t>Slow on mobile networks </a:t>
            </a:r>
            <a:endParaRPr sz="1500"/>
          </a:p>
          <a:p>
            <a:pPr indent="-323850" lvl="0" marL="457200" rtl="0" algn="l">
              <a:spcBef>
                <a:spcPts val="0"/>
              </a:spcBef>
              <a:spcAft>
                <a:spcPts val="0"/>
              </a:spcAft>
              <a:buSzPts val="1500"/>
              <a:buChar char="●"/>
            </a:pPr>
            <a:r>
              <a:rPr lang="en" sz="1500"/>
              <a:t>Used storage more </a:t>
            </a:r>
            <a:endParaRPr sz="1500"/>
          </a:p>
          <a:p>
            <a:pPr indent="-323850" lvl="0" marL="457200" rtl="0" algn="l">
              <a:spcBef>
                <a:spcPts val="0"/>
              </a:spcBef>
              <a:spcAft>
                <a:spcPts val="0"/>
              </a:spcAft>
              <a:buSzPts val="1500"/>
              <a:buChar char="●"/>
            </a:pPr>
            <a:r>
              <a:rPr lang="en" sz="1500"/>
              <a:t>Low user engagement on mobile devices</a:t>
            </a:r>
            <a:endParaRPr sz="1500"/>
          </a:p>
        </p:txBody>
      </p:sp>
      <p:sp>
        <p:nvSpPr>
          <p:cNvPr id="1185" name="Google Shape;1185;p173"/>
          <p:cNvSpPr txBox="1"/>
          <p:nvPr>
            <p:ph idx="12" type="sldNum"/>
          </p:nvPr>
        </p:nvSpPr>
        <p:spPr>
          <a:xfrm>
            <a:off x="85278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173"/>
          <p:cNvSpPr txBox="1"/>
          <p:nvPr>
            <p:ph idx="1" type="body"/>
          </p:nvPr>
        </p:nvSpPr>
        <p:spPr>
          <a:xfrm>
            <a:off x="5268250" y="1096100"/>
            <a:ext cx="3918300" cy="17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PWA</a:t>
            </a:r>
            <a:endParaRPr/>
          </a:p>
          <a:p>
            <a:pPr indent="-323850" lvl="0" marL="457200" rtl="0" algn="l">
              <a:spcBef>
                <a:spcPts val="500"/>
              </a:spcBef>
              <a:spcAft>
                <a:spcPts val="0"/>
              </a:spcAft>
              <a:buSzPts val="1500"/>
              <a:buChar char="●"/>
            </a:pPr>
            <a:r>
              <a:rPr lang="en" sz="1500"/>
              <a:t>Instant Loading </a:t>
            </a:r>
            <a:endParaRPr sz="1500"/>
          </a:p>
          <a:p>
            <a:pPr indent="-323850" lvl="0" marL="457200" rtl="0" algn="l">
              <a:spcBef>
                <a:spcPts val="0"/>
              </a:spcBef>
              <a:spcAft>
                <a:spcPts val="0"/>
              </a:spcAft>
              <a:buSzPts val="1500"/>
              <a:buChar char="●"/>
            </a:pPr>
            <a:r>
              <a:rPr lang="en" sz="1500"/>
              <a:t>Lower data consumption </a:t>
            </a:r>
            <a:endParaRPr sz="1500"/>
          </a:p>
          <a:p>
            <a:pPr indent="-323850" lvl="0" marL="457200" rtl="0" algn="l">
              <a:spcBef>
                <a:spcPts val="0"/>
              </a:spcBef>
              <a:spcAft>
                <a:spcPts val="0"/>
              </a:spcAft>
              <a:buSzPts val="1500"/>
              <a:buChar char="●"/>
            </a:pPr>
            <a:r>
              <a:rPr lang="en" sz="1500"/>
              <a:t>Only 600 KB in app size</a:t>
            </a:r>
            <a:endParaRPr sz="1500"/>
          </a:p>
        </p:txBody>
      </p:sp>
      <p:pic>
        <p:nvPicPr>
          <p:cNvPr id="1187" name="Google Shape;1187;p173"/>
          <p:cNvPicPr preferRelativeResize="0"/>
          <p:nvPr/>
        </p:nvPicPr>
        <p:blipFill>
          <a:blip r:embed="rId3">
            <a:alphaModFix/>
          </a:blip>
          <a:stretch>
            <a:fillRect/>
          </a:stretch>
        </p:blipFill>
        <p:spPr>
          <a:xfrm>
            <a:off x="2383675" y="2694975"/>
            <a:ext cx="4197010" cy="19915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74"/>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Starbucks PWA</a:t>
            </a:r>
            <a:endParaRPr sz="2200"/>
          </a:p>
        </p:txBody>
      </p:sp>
      <p:sp>
        <p:nvSpPr>
          <p:cNvPr id="1193" name="Google Shape;1193;p174"/>
          <p:cNvSpPr txBox="1"/>
          <p:nvPr/>
        </p:nvSpPr>
        <p:spPr>
          <a:xfrm>
            <a:off x="700575" y="1580800"/>
            <a:ext cx="2940900" cy="88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Storing Menu Items and Customizations</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n" sz="1700">
                <a:solidFill>
                  <a:schemeClr val="dk2"/>
                </a:solidFill>
                <a:latin typeface="Calibri"/>
                <a:ea typeface="Calibri"/>
                <a:cs typeface="Calibri"/>
                <a:sym typeface="Calibri"/>
              </a:rPr>
              <a:t>Service Workers Updating in the background! </a:t>
            </a:r>
            <a:endParaRPr sz="1700">
              <a:solidFill>
                <a:schemeClr val="dk2"/>
              </a:solidFill>
              <a:latin typeface="Calibri"/>
              <a:ea typeface="Calibri"/>
              <a:cs typeface="Calibri"/>
              <a:sym typeface="Calibri"/>
            </a:endParaRPr>
          </a:p>
        </p:txBody>
      </p:sp>
      <p:sp>
        <p:nvSpPr>
          <p:cNvPr id="1194" name="Google Shape;1194;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5" name="Google Shape;1195;p174"/>
          <p:cNvPicPr preferRelativeResize="0"/>
          <p:nvPr/>
        </p:nvPicPr>
        <p:blipFill>
          <a:blip r:embed="rId3">
            <a:alphaModFix/>
          </a:blip>
          <a:stretch>
            <a:fillRect/>
          </a:stretch>
        </p:blipFill>
        <p:spPr>
          <a:xfrm>
            <a:off x="4572000" y="548125"/>
            <a:ext cx="3647727" cy="43032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75"/>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that’s why they want it!</a:t>
            </a:r>
            <a:endParaRPr sz="2200"/>
          </a:p>
        </p:txBody>
      </p:sp>
      <p:sp>
        <p:nvSpPr>
          <p:cNvPr id="1201" name="Google Shape;1201;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2" name="Google Shape;1202;p175"/>
          <p:cNvPicPr preferRelativeResize="0"/>
          <p:nvPr/>
        </p:nvPicPr>
        <p:blipFill>
          <a:blip r:embed="rId3">
            <a:alphaModFix/>
          </a:blip>
          <a:stretch>
            <a:fillRect/>
          </a:stretch>
        </p:blipFill>
        <p:spPr>
          <a:xfrm>
            <a:off x="2499300" y="898375"/>
            <a:ext cx="3789975" cy="39112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76"/>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Let’s differentiate</a:t>
            </a:r>
            <a:endParaRPr sz="2200"/>
          </a:p>
        </p:txBody>
      </p:sp>
      <p:sp>
        <p:nvSpPr>
          <p:cNvPr id="1208" name="Google Shape;1208;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9" name="Google Shape;1209;p176"/>
          <p:cNvPicPr preferRelativeResize="0"/>
          <p:nvPr/>
        </p:nvPicPr>
        <p:blipFill>
          <a:blip r:embed="rId3">
            <a:alphaModFix/>
          </a:blip>
          <a:stretch>
            <a:fillRect/>
          </a:stretch>
        </p:blipFill>
        <p:spPr>
          <a:xfrm>
            <a:off x="4422925" y="657550"/>
            <a:ext cx="3918900" cy="4242300"/>
          </a:xfrm>
          <a:prstGeom prst="roundRect">
            <a:avLst>
              <a:gd fmla="val 16667" name="adj"/>
            </a:avLst>
          </a:prstGeom>
          <a:noFill/>
          <a:ln>
            <a:noFill/>
          </a:ln>
        </p:spPr>
      </p:pic>
      <p:sp>
        <p:nvSpPr>
          <p:cNvPr id="1210" name="Google Shape;1210;p176"/>
          <p:cNvSpPr txBox="1"/>
          <p:nvPr/>
        </p:nvSpPr>
        <p:spPr>
          <a:xfrm>
            <a:off x="825800" y="2194250"/>
            <a:ext cx="22335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Checks All the boxes! </a:t>
            </a:r>
            <a:endParaRPr sz="22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(Cause I have added only the checked boxes)</a:t>
            </a:r>
            <a:endParaRPr sz="1100">
              <a:solidFill>
                <a:schemeClr val="dk2"/>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6" name="Google Shape;1216;p177"/>
          <p:cNvPicPr preferRelativeResize="0"/>
          <p:nvPr/>
        </p:nvPicPr>
        <p:blipFill>
          <a:blip r:embed="rId3">
            <a:alphaModFix/>
          </a:blip>
          <a:stretch>
            <a:fillRect/>
          </a:stretch>
        </p:blipFill>
        <p:spPr>
          <a:xfrm>
            <a:off x="1395575" y="765425"/>
            <a:ext cx="6547200" cy="36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1"/>
          <p:cNvSpPr txBox="1"/>
          <p:nvPr>
            <p:ph type="title"/>
          </p:nvPr>
        </p:nvSpPr>
        <p:spPr>
          <a:xfrm>
            <a:off x="995600" y="569795"/>
            <a:ext cx="7732800" cy="39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000"/>
              <a:t>Private Cache</a:t>
            </a:r>
            <a:endParaRPr sz="4000"/>
          </a:p>
        </p:txBody>
      </p:sp>
      <p:sp>
        <p:nvSpPr>
          <p:cNvPr id="310" name="Google Shape;310;p61"/>
          <p:cNvSpPr txBox="1"/>
          <p:nvPr>
            <p:ph idx="1" type="body"/>
          </p:nvPr>
        </p:nvSpPr>
        <p:spPr>
          <a:xfrm>
            <a:off x="643750" y="1298375"/>
            <a:ext cx="3838500" cy="33285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Dedicated to a single user</a:t>
            </a:r>
            <a:endParaRPr sz="18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
              <a:solidFill>
                <a:srgbClr val="1B1B1B"/>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50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Web browsers have built in private caches</a:t>
            </a:r>
            <a:endParaRPr sz="18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
              <a:solidFill>
                <a:srgbClr val="1B1B1B"/>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50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Improves offline browsing of cached content</a:t>
            </a:r>
            <a:endParaRPr sz="18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SzPts val="3200"/>
              <a:buNone/>
            </a:pPr>
            <a:r>
              <a:t/>
            </a:r>
            <a:endParaRPr sz="200">
              <a:solidFill>
                <a:srgbClr val="1B1B1B"/>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50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E.g. cache of Firefox, Google Chrome</a:t>
            </a:r>
            <a:endParaRPr sz="18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sz="1600">
              <a:latin typeface="Courier New"/>
              <a:ea typeface="Courier New"/>
              <a:cs typeface="Courier New"/>
              <a:sym typeface="Courier New"/>
            </a:endParaRPr>
          </a:p>
        </p:txBody>
      </p:sp>
      <p:sp>
        <p:nvSpPr>
          <p:cNvPr id="311" name="Google Shape;31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61"/>
          <p:cNvSpPr txBox="1"/>
          <p:nvPr>
            <p:ph idx="1" type="body"/>
          </p:nvPr>
        </p:nvSpPr>
        <p:spPr>
          <a:xfrm>
            <a:off x="4776100" y="1421350"/>
            <a:ext cx="3838500" cy="33285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None/>
            </a:pPr>
            <a:r>
              <a:t/>
            </a:r>
            <a:endParaRPr sz="1800">
              <a:solidFill>
                <a:srgbClr val="1B1B1B"/>
              </a:solidFill>
              <a:highlight>
                <a:srgbClr val="FFFFFF"/>
              </a:highlight>
              <a:latin typeface="Times New Roman"/>
              <a:ea typeface="Times New Roman"/>
              <a:cs typeface="Times New Roman"/>
              <a:sym typeface="Times New Roman"/>
            </a:endParaRPr>
          </a:p>
          <a:p>
            <a:pPr indent="0" lvl="0" marL="0" rtl="0" algn="l">
              <a:lnSpc>
                <a:spcPct val="115000"/>
              </a:lnSpc>
              <a:spcBef>
                <a:spcPts val="640"/>
              </a:spcBef>
              <a:spcAft>
                <a:spcPts val="500"/>
              </a:spcAft>
              <a:buClr>
                <a:srgbClr val="595959"/>
              </a:buClr>
              <a:buSzPts val="3200"/>
              <a:buNone/>
            </a:pPr>
            <a:r>
              <a:t/>
            </a:r>
            <a:endParaRPr sz="1600">
              <a:latin typeface="Courier New"/>
              <a:ea typeface="Courier New"/>
              <a:cs typeface="Courier New"/>
              <a:sym typeface="Courier New"/>
            </a:endParaRPr>
          </a:p>
        </p:txBody>
      </p:sp>
      <p:pic>
        <p:nvPicPr>
          <p:cNvPr id="313" name="Google Shape;313;p61"/>
          <p:cNvPicPr preferRelativeResize="0"/>
          <p:nvPr/>
        </p:nvPicPr>
        <p:blipFill rotWithShape="1">
          <a:blip r:embed="rId3">
            <a:alphaModFix/>
          </a:blip>
          <a:srcRect b="0" l="0" r="0" t="0"/>
          <a:stretch/>
        </p:blipFill>
        <p:spPr>
          <a:xfrm>
            <a:off x="4572000" y="1711600"/>
            <a:ext cx="4533476" cy="1391900"/>
          </a:xfrm>
          <a:prstGeom prst="rect">
            <a:avLst/>
          </a:prstGeom>
          <a:noFill/>
          <a:ln>
            <a:noFill/>
          </a:ln>
        </p:spPr>
      </p:pic>
      <p:pic>
        <p:nvPicPr>
          <p:cNvPr id="314" name="Google Shape;314;p61"/>
          <p:cNvPicPr preferRelativeResize="0"/>
          <p:nvPr/>
        </p:nvPicPr>
        <p:blipFill>
          <a:blip r:embed="rId4">
            <a:alphaModFix/>
          </a:blip>
          <a:stretch>
            <a:fillRect/>
          </a:stretch>
        </p:blipFill>
        <p:spPr>
          <a:xfrm>
            <a:off x="5841625" y="3103500"/>
            <a:ext cx="1326650" cy="5131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8"/>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Pages</a:t>
            </a:r>
            <a:endParaRPr sz="2200"/>
          </a:p>
        </p:txBody>
      </p:sp>
      <p:sp>
        <p:nvSpPr>
          <p:cNvPr id="1222" name="Google Shape;1222;p178"/>
          <p:cNvSpPr txBox="1"/>
          <p:nvPr/>
        </p:nvSpPr>
        <p:spPr>
          <a:xfrm>
            <a:off x="700575" y="1702850"/>
            <a:ext cx="4467000" cy="19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Accelerated Mobile Pages (AMP) is an open-source project by Google aimed at creating fast-loading mobile web pages.</a:t>
            </a:r>
            <a:endParaRPr sz="2200">
              <a:solidFill>
                <a:schemeClr val="dk2"/>
              </a:solidFill>
              <a:latin typeface="Calibri"/>
              <a:ea typeface="Calibri"/>
              <a:cs typeface="Calibri"/>
              <a:sym typeface="Calibri"/>
            </a:endParaRPr>
          </a:p>
        </p:txBody>
      </p:sp>
      <p:pic>
        <p:nvPicPr>
          <p:cNvPr id="1223" name="Google Shape;1223;p178"/>
          <p:cNvPicPr preferRelativeResize="0"/>
          <p:nvPr/>
        </p:nvPicPr>
        <p:blipFill>
          <a:blip r:embed="rId3">
            <a:alphaModFix/>
          </a:blip>
          <a:stretch>
            <a:fillRect/>
          </a:stretch>
        </p:blipFill>
        <p:spPr>
          <a:xfrm>
            <a:off x="5447500" y="1050775"/>
            <a:ext cx="3544099" cy="3666937"/>
          </a:xfrm>
          <a:prstGeom prst="rect">
            <a:avLst/>
          </a:prstGeom>
          <a:noFill/>
          <a:ln>
            <a:noFill/>
          </a:ln>
        </p:spPr>
      </p:pic>
      <p:sp>
        <p:nvSpPr>
          <p:cNvPr id="1224" name="Google Shape;1224;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79"/>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Pages</a:t>
            </a:r>
            <a:endParaRPr sz="2200"/>
          </a:p>
        </p:txBody>
      </p:sp>
      <p:pic>
        <p:nvPicPr>
          <p:cNvPr id="1230" name="Google Shape;1230;p179"/>
          <p:cNvPicPr preferRelativeResize="0"/>
          <p:nvPr/>
        </p:nvPicPr>
        <p:blipFill rotWithShape="1">
          <a:blip r:embed="rId3">
            <a:alphaModFix/>
          </a:blip>
          <a:srcRect b="0" l="734" r="0" t="6803"/>
          <a:stretch/>
        </p:blipFill>
        <p:spPr>
          <a:xfrm>
            <a:off x="770550" y="1026375"/>
            <a:ext cx="7823100" cy="3719100"/>
          </a:xfrm>
          <a:prstGeom prst="roundRect">
            <a:avLst>
              <a:gd fmla="val 16667" name="adj"/>
            </a:avLst>
          </a:prstGeom>
          <a:noFill/>
          <a:ln>
            <a:noFill/>
          </a:ln>
        </p:spPr>
      </p:pic>
      <p:sp>
        <p:nvSpPr>
          <p:cNvPr id="1231" name="Google Shape;1231;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0"/>
          <p:cNvSpPr txBox="1"/>
          <p:nvPr>
            <p:ph type="ctrTitle"/>
          </p:nvPr>
        </p:nvSpPr>
        <p:spPr>
          <a:xfrm>
            <a:off x="614050" y="355300"/>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HTML</a:t>
            </a:r>
            <a:endParaRPr sz="2200"/>
          </a:p>
        </p:txBody>
      </p:sp>
      <p:pic>
        <p:nvPicPr>
          <p:cNvPr id="1237" name="Google Shape;1237;p180"/>
          <p:cNvPicPr preferRelativeResize="0"/>
          <p:nvPr/>
        </p:nvPicPr>
        <p:blipFill>
          <a:blip r:embed="rId3">
            <a:alphaModFix/>
          </a:blip>
          <a:stretch>
            <a:fillRect/>
          </a:stretch>
        </p:blipFill>
        <p:spPr>
          <a:xfrm>
            <a:off x="2932225" y="1163950"/>
            <a:ext cx="6211775" cy="3213725"/>
          </a:xfrm>
          <a:prstGeom prst="rect">
            <a:avLst/>
          </a:prstGeom>
          <a:noFill/>
          <a:ln>
            <a:noFill/>
          </a:ln>
        </p:spPr>
      </p:pic>
      <p:sp>
        <p:nvSpPr>
          <p:cNvPr id="1238" name="Google Shape;1238;p180"/>
          <p:cNvSpPr txBox="1"/>
          <p:nvPr/>
        </p:nvSpPr>
        <p:spPr>
          <a:xfrm>
            <a:off x="330300" y="2084000"/>
            <a:ext cx="2304300" cy="241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Platforms like Google Search identify AMP pages using &lt;html ⚡&gt; or &lt;html amp&gt; tags and automatically add them to the AMP Cache after crawling.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1239" name="Google Shape;1239;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81"/>
          <p:cNvSpPr txBox="1"/>
          <p:nvPr>
            <p:ph type="ctrTitle"/>
          </p:nvPr>
        </p:nvSpPr>
        <p:spPr>
          <a:xfrm>
            <a:off x="614050" y="355300"/>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JS</a:t>
            </a:r>
            <a:endParaRPr sz="2200"/>
          </a:p>
        </p:txBody>
      </p:sp>
      <p:sp>
        <p:nvSpPr>
          <p:cNvPr id="1245" name="Google Shape;1245;p181"/>
          <p:cNvSpPr txBox="1"/>
          <p:nvPr/>
        </p:nvSpPr>
        <p:spPr>
          <a:xfrm>
            <a:off x="2111425" y="2862750"/>
            <a:ext cx="4715100" cy="170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88038"/>
                </a:solidFill>
                <a:highlight>
                  <a:srgbClr val="E2E5E6"/>
                </a:highlight>
                <a:latin typeface="Courier New"/>
                <a:ea typeface="Courier New"/>
                <a:cs typeface="Courier New"/>
                <a:sym typeface="Courier New"/>
              </a:rPr>
              <a:t>amp-script</a:t>
            </a:r>
            <a:r>
              <a:rPr lang="en">
                <a:solidFill>
                  <a:srgbClr val="48525C"/>
                </a:solidFill>
                <a:highlight>
                  <a:srgbClr val="FAFAFC"/>
                </a:highlight>
              </a:rPr>
              <a:t> lets you write and run your own JavaScript in a way that maintains AMP's performance guarantees. </a:t>
            </a:r>
            <a:endParaRPr>
              <a:solidFill>
                <a:schemeClr val="dk1"/>
              </a:solidFill>
            </a:endParaRPr>
          </a:p>
        </p:txBody>
      </p:sp>
      <p:pic>
        <p:nvPicPr>
          <p:cNvPr id="1246" name="Google Shape;1246;p181"/>
          <p:cNvPicPr preferRelativeResize="0"/>
          <p:nvPr/>
        </p:nvPicPr>
        <p:blipFill>
          <a:blip r:embed="rId3">
            <a:alphaModFix/>
          </a:blip>
          <a:stretch>
            <a:fillRect/>
          </a:stretch>
        </p:blipFill>
        <p:spPr>
          <a:xfrm>
            <a:off x="803088" y="1678125"/>
            <a:ext cx="7883930" cy="851200"/>
          </a:xfrm>
          <a:prstGeom prst="rect">
            <a:avLst/>
          </a:prstGeom>
          <a:noFill/>
          <a:ln>
            <a:noFill/>
          </a:ln>
        </p:spPr>
      </p:pic>
      <p:sp>
        <p:nvSpPr>
          <p:cNvPr id="1247" name="Google Shape;1247;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82"/>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So What is an AMP Cache? </a:t>
            </a:r>
            <a:endParaRPr sz="2200"/>
          </a:p>
        </p:txBody>
      </p:sp>
      <p:sp>
        <p:nvSpPr>
          <p:cNvPr id="1253" name="Google Shape;1253;p182"/>
          <p:cNvSpPr txBox="1"/>
          <p:nvPr/>
        </p:nvSpPr>
        <p:spPr>
          <a:xfrm>
            <a:off x="621925" y="3161600"/>
            <a:ext cx="7620300" cy="164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300"/>
              </a:spcBef>
              <a:spcAft>
                <a:spcPts val="0"/>
              </a:spcAft>
              <a:buNone/>
            </a:pPr>
            <a:r>
              <a:rPr lang="en" sz="1200">
                <a:solidFill>
                  <a:srgbClr val="48525C"/>
                </a:solidFill>
              </a:rPr>
              <a:t>An AMP Cache is a proxy-based content delivery network (CDN) for delivering valid AMP documents. AMP Caches are designed to:</a:t>
            </a:r>
            <a:endParaRPr sz="1200">
              <a:solidFill>
                <a:srgbClr val="48525C"/>
              </a:solidFill>
            </a:endParaRPr>
          </a:p>
          <a:p>
            <a:pPr indent="-304800" lvl="0" marL="457200" rtl="0" algn="l">
              <a:lnSpc>
                <a:spcPct val="150000"/>
              </a:lnSpc>
              <a:spcBef>
                <a:spcPts val="1300"/>
              </a:spcBef>
              <a:spcAft>
                <a:spcPts val="0"/>
              </a:spcAft>
              <a:buClr>
                <a:srgbClr val="48525C"/>
              </a:buClr>
              <a:buSzPts val="1200"/>
              <a:buChar char="●"/>
            </a:pPr>
            <a:r>
              <a:rPr lang="en" sz="1200">
                <a:solidFill>
                  <a:srgbClr val="48525C"/>
                </a:solidFill>
              </a:rPr>
              <a:t>Serve only valid AMP pages.</a:t>
            </a:r>
            <a:endParaRPr sz="1200">
              <a:solidFill>
                <a:srgbClr val="48525C"/>
              </a:solidFill>
            </a:endParaRPr>
          </a:p>
          <a:p>
            <a:pPr indent="-304800" lvl="0" marL="457200" rtl="0" algn="l">
              <a:lnSpc>
                <a:spcPct val="150000"/>
              </a:lnSpc>
              <a:spcBef>
                <a:spcPts val="0"/>
              </a:spcBef>
              <a:spcAft>
                <a:spcPts val="0"/>
              </a:spcAft>
              <a:buClr>
                <a:srgbClr val="48525C"/>
              </a:buClr>
              <a:buSzPts val="1200"/>
              <a:buChar char="●"/>
            </a:pPr>
            <a:r>
              <a:rPr lang="en" sz="1200">
                <a:solidFill>
                  <a:srgbClr val="48525C"/>
                </a:solidFill>
              </a:rPr>
              <a:t>Allow AMP pages to be preloaded efficiently and safely.</a:t>
            </a:r>
            <a:endParaRPr sz="1200">
              <a:solidFill>
                <a:srgbClr val="48525C"/>
              </a:solidFill>
            </a:endParaRPr>
          </a:p>
          <a:p>
            <a:pPr indent="-304800" lvl="0" marL="457200" rtl="0" algn="l">
              <a:lnSpc>
                <a:spcPct val="150000"/>
              </a:lnSpc>
              <a:spcBef>
                <a:spcPts val="0"/>
              </a:spcBef>
              <a:spcAft>
                <a:spcPts val="0"/>
              </a:spcAft>
              <a:buClr>
                <a:srgbClr val="48525C"/>
              </a:buClr>
              <a:buSzPts val="1200"/>
              <a:buChar char="●"/>
            </a:pPr>
            <a:r>
              <a:rPr lang="en" sz="1200">
                <a:solidFill>
                  <a:srgbClr val="48525C"/>
                </a:solidFill>
              </a:rPr>
              <a:t>Perform additional user-beneficial performance optimizations to content.</a:t>
            </a:r>
            <a:endParaRPr sz="1200">
              <a:solidFill>
                <a:srgbClr val="48525C"/>
              </a:solidFill>
            </a:endParaRPr>
          </a:p>
        </p:txBody>
      </p:sp>
      <p:pic>
        <p:nvPicPr>
          <p:cNvPr id="1254" name="Google Shape;1254;p182"/>
          <p:cNvPicPr preferRelativeResize="0"/>
          <p:nvPr/>
        </p:nvPicPr>
        <p:blipFill>
          <a:blip r:embed="rId3">
            <a:alphaModFix/>
          </a:blip>
          <a:stretch>
            <a:fillRect/>
          </a:stretch>
        </p:blipFill>
        <p:spPr>
          <a:xfrm>
            <a:off x="2171250" y="1113851"/>
            <a:ext cx="4661574" cy="2047750"/>
          </a:xfrm>
          <a:prstGeom prst="rect">
            <a:avLst/>
          </a:prstGeom>
          <a:noFill/>
          <a:ln>
            <a:noFill/>
          </a:ln>
        </p:spPr>
      </p:pic>
      <p:sp>
        <p:nvSpPr>
          <p:cNvPr id="1255" name="Google Shape;1255;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83"/>
          <p:cNvSpPr txBox="1"/>
          <p:nvPr>
            <p:ph type="ctrTitle"/>
          </p:nvPr>
        </p:nvSpPr>
        <p:spPr>
          <a:xfrm>
            <a:off x="700575" y="325675"/>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How does my AMP page get cached?</a:t>
            </a:r>
            <a:endParaRPr sz="2200"/>
          </a:p>
        </p:txBody>
      </p:sp>
      <p:pic>
        <p:nvPicPr>
          <p:cNvPr id="1261" name="Google Shape;1261;p183"/>
          <p:cNvPicPr preferRelativeResize="0"/>
          <p:nvPr/>
        </p:nvPicPr>
        <p:blipFill>
          <a:blip r:embed="rId3">
            <a:alphaModFix/>
          </a:blip>
          <a:stretch>
            <a:fillRect/>
          </a:stretch>
        </p:blipFill>
        <p:spPr>
          <a:xfrm>
            <a:off x="1908700" y="1056900"/>
            <a:ext cx="5940276" cy="2927725"/>
          </a:xfrm>
          <a:prstGeom prst="rect">
            <a:avLst/>
          </a:prstGeom>
          <a:noFill/>
          <a:ln>
            <a:noFill/>
          </a:ln>
        </p:spPr>
      </p:pic>
      <p:sp>
        <p:nvSpPr>
          <p:cNvPr id="1262" name="Google Shape;1262;p183"/>
          <p:cNvSpPr txBox="1"/>
          <p:nvPr/>
        </p:nvSpPr>
        <p:spPr>
          <a:xfrm>
            <a:off x="802200" y="3940275"/>
            <a:ext cx="3606900" cy="2340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Platform Discovery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Cache URL Request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Publisher Addition</a:t>
            </a:r>
            <a:endParaRPr sz="1200">
              <a:solidFill>
                <a:schemeClr val="dk1"/>
              </a:solidFill>
            </a:endParaRPr>
          </a:p>
        </p:txBody>
      </p:sp>
      <p:sp>
        <p:nvSpPr>
          <p:cNvPr id="1263" name="Google Shape;1263;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84"/>
          <p:cNvSpPr txBox="1"/>
          <p:nvPr>
            <p:ph type="ctrTitle"/>
          </p:nvPr>
        </p:nvSpPr>
        <p:spPr>
          <a:xfrm>
            <a:off x="700575" y="563588"/>
            <a:ext cx="5455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AMP in Washington Post</a:t>
            </a:r>
            <a:endParaRPr sz="2200"/>
          </a:p>
        </p:txBody>
      </p:sp>
      <p:grpSp>
        <p:nvGrpSpPr>
          <p:cNvPr id="1269" name="Google Shape;1269;p184"/>
          <p:cNvGrpSpPr/>
          <p:nvPr/>
        </p:nvGrpSpPr>
        <p:grpSpPr>
          <a:xfrm>
            <a:off x="779363" y="1659688"/>
            <a:ext cx="2436010" cy="2267442"/>
            <a:chOff x="1118224" y="341749"/>
            <a:chExt cx="2048100" cy="2490600"/>
          </a:xfrm>
        </p:grpSpPr>
        <p:sp>
          <p:nvSpPr>
            <p:cNvPr id="1270" name="Google Shape;1270;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4"/>
            <p:cNvSpPr/>
            <p:nvPr/>
          </p:nvSpPr>
          <p:spPr>
            <a:xfrm>
              <a:off x="1234784" y="175205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Increase in mobile search users who return within 7 days</a:t>
              </a:r>
              <a:endParaRPr sz="1200">
                <a:solidFill>
                  <a:schemeClr val="accent5"/>
                </a:solidFill>
                <a:latin typeface="Roboto Medium"/>
                <a:ea typeface="Roboto Medium"/>
                <a:cs typeface="Roboto Medium"/>
                <a:sym typeface="Roboto Medium"/>
              </a:endParaRPr>
            </a:p>
          </p:txBody>
        </p:sp>
        <p:sp>
          <p:nvSpPr>
            <p:cNvPr id="1272" name="Google Shape;1272;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23</a:t>
              </a:r>
              <a:r>
                <a:rPr lang="en" sz="4000">
                  <a:solidFill>
                    <a:srgbClr val="1D7E75"/>
                  </a:solidFill>
                  <a:latin typeface="Roboto Thin"/>
                  <a:ea typeface="Roboto Thin"/>
                  <a:cs typeface="Roboto Thin"/>
                  <a:sym typeface="Roboto Thin"/>
                </a:rPr>
                <a:t>%</a:t>
              </a:r>
              <a:endParaRPr sz="4000">
                <a:solidFill>
                  <a:srgbClr val="1D7E75"/>
                </a:solidFill>
                <a:latin typeface="Roboto Thin"/>
                <a:ea typeface="Roboto Thin"/>
                <a:cs typeface="Roboto Thin"/>
                <a:sym typeface="Roboto Thin"/>
              </a:endParaRPr>
            </a:p>
          </p:txBody>
        </p:sp>
      </p:grpSp>
      <p:grpSp>
        <p:nvGrpSpPr>
          <p:cNvPr id="1273" name="Google Shape;1273;p184"/>
          <p:cNvGrpSpPr/>
          <p:nvPr/>
        </p:nvGrpSpPr>
        <p:grpSpPr>
          <a:xfrm>
            <a:off x="3328581" y="1659688"/>
            <a:ext cx="2436010" cy="2267442"/>
            <a:chOff x="1118224" y="341749"/>
            <a:chExt cx="2048100" cy="2490600"/>
          </a:xfrm>
        </p:grpSpPr>
        <p:sp>
          <p:nvSpPr>
            <p:cNvPr id="1274" name="Google Shape;1274;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4"/>
            <p:cNvSpPr/>
            <p:nvPr/>
          </p:nvSpPr>
          <p:spPr>
            <a:xfrm>
              <a:off x="1234774" y="1665637"/>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Improvement in load time for AMP content versus traditional mobile web</a:t>
              </a:r>
              <a:endParaRPr sz="1200">
                <a:solidFill>
                  <a:schemeClr val="accent5"/>
                </a:solidFill>
                <a:latin typeface="Roboto Medium"/>
                <a:ea typeface="Roboto Medium"/>
                <a:cs typeface="Roboto Medium"/>
                <a:sym typeface="Roboto Medium"/>
              </a:endParaRPr>
            </a:p>
          </p:txBody>
        </p:sp>
        <p:sp>
          <p:nvSpPr>
            <p:cNvPr id="1276" name="Google Shape;1276;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88</a:t>
              </a:r>
              <a:r>
                <a:rPr lang="en" sz="4000">
                  <a:solidFill>
                    <a:srgbClr val="1D7E75"/>
                  </a:solidFill>
                  <a:latin typeface="Roboto Thin"/>
                  <a:ea typeface="Roboto Thin"/>
                  <a:cs typeface="Roboto Thin"/>
                  <a:sym typeface="Roboto Thin"/>
                </a:rPr>
                <a:t>%</a:t>
              </a:r>
              <a:endParaRPr sz="4000">
                <a:solidFill>
                  <a:srgbClr val="1D7E75"/>
                </a:solidFill>
                <a:latin typeface="Roboto Thin"/>
                <a:ea typeface="Roboto Thin"/>
                <a:cs typeface="Roboto Thin"/>
                <a:sym typeface="Roboto Thin"/>
              </a:endParaRPr>
            </a:p>
          </p:txBody>
        </p:sp>
      </p:grpSp>
      <p:grpSp>
        <p:nvGrpSpPr>
          <p:cNvPr id="1277" name="Google Shape;1277;p184"/>
          <p:cNvGrpSpPr/>
          <p:nvPr/>
        </p:nvGrpSpPr>
        <p:grpSpPr>
          <a:xfrm>
            <a:off x="5877800" y="1659688"/>
            <a:ext cx="2436010" cy="2267442"/>
            <a:chOff x="1118224" y="341749"/>
            <a:chExt cx="2048100" cy="2490600"/>
          </a:xfrm>
        </p:grpSpPr>
        <p:sp>
          <p:nvSpPr>
            <p:cNvPr id="1278" name="Google Shape;1278;p18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4"/>
            <p:cNvSpPr/>
            <p:nvPr/>
          </p:nvSpPr>
          <p:spPr>
            <a:xfrm>
              <a:off x="1234763" y="159654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5"/>
                  </a:solidFill>
                  <a:highlight>
                    <a:srgbClr val="FAFAFC"/>
                  </a:highlight>
                </a:rPr>
                <a:t>Articles the Washington Post publishes in AMP HTML daily</a:t>
              </a:r>
              <a:endParaRPr sz="1200">
                <a:solidFill>
                  <a:schemeClr val="accent5"/>
                </a:solidFill>
                <a:latin typeface="Roboto Medium"/>
                <a:ea typeface="Roboto Medium"/>
                <a:cs typeface="Roboto Medium"/>
                <a:sym typeface="Roboto Medium"/>
              </a:endParaRPr>
            </a:p>
          </p:txBody>
        </p:sp>
        <p:sp>
          <p:nvSpPr>
            <p:cNvPr id="1280" name="Google Shape;1280;p18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5"/>
                  </a:solidFill>
                  <a:latin typeface="Roboto"/>
                  <a:ea typeface="Roboto"/>
                  <a:cs typeface="Roboto"/>
                  <a:sym typeface="Roboto"/>
                </a:rPr>
                <a:t>1000+</a:t>
              </a:r>
              <a:endParaRPr sz="4000">
                <a:solidFill>
                  <a:srgbClr val="1D7E75"/>
                </a:solidFill>
                <a:latin typeface="Roboto Thin"/>
                <a:ea typeface="Roboto Thin"/>
                <a:cs typeface="Roboto Thin"/>
                <a:sym typeface="Roboto Thin"/>
              </a:endParaRPr>
            </a:p>
          </p:txBody>
        </p:sp>
      </p:grpSp>
      <p:sp>
        <p:nvSpPr>
          <p:cNvPr id="1281" name="Google Shape;1281;p184"/>
          <p:cNvSpPr txBox="1"/>
          <p:nvPr/>
        </p:nvSpPr>
        <p:spPr>
          <a:xfrm>
            <a:off x="7480050" y="4045100"/>
            <a:ext cx="12813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From amp.dev</a:t>
            </a:r>
            <a:endParaRPr sz="1000">
              <a:solidFill>
                <a:schemeClr val="dk2"/>
              </a:solidFill>
              <a:latin typeface="Calibri"/>
              <a:ea typeface="Calibri"/>
              <a:cs typeface="Calibri"/>
              <a:sym typeface="Calibri"/>
            </a:endParaRPr>
          </a:p>
        </p:txBody>
      </p:sp>
      <p:sp>
        <p:nvSpPr>
          <p:cNvPr id="1282" name="Google Shape;1282;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8" name="Google Shape;1288;p185"/>
          <p:cNvPicPr preferRelativeResize="0"/>
          <p:nvPr/>
        </p:nvPicPr>
        <p:blipFill>
          <a:blip r:embed="rId3">
            <a:alphaModFix/>
          </a:blip>
          <a:stretch>
            <a:fillRect/>
          </a:stretch>
        </p:blipFill>
        <p:spPr>
          <a:xfrm>
            <a:off x="1021400" y="211125"/>
            <a:ext cx="6617028" cy="483870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186"/>
          <p:cNvPicPr preferRelativeResize="0"/>
          <p:nvPr/>
        </p:nvPicPr>
        <p:blipFill>
          <a:blip r:embed="rId3">
            <a:alphaModFix/>
          </a:blip>
          <a:stretch>
            <a:fillRect/>
          </a:stretch>
        </p:blipFill>
        <p:spPr>
          <a:xfrm>
            <a:off x="4689300" y="882382"/>
            <a:ext cx="3867476" cy="3867476"/>
          </a:xfrm>
          <a:prstGeom prst="rect">
            <a:avLst/>
          </a:prstGeom>
          <a:noFill/>
          <a:ln>
            <a:noFill/>
          </a:ln>
        </p:spPr>
      </p:pic>
      <p:sp>
        <p:nvSpPr>
          <p:cNvPr id="1294" name="Google Shape;1294;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5" name="Google Shape;1295;p186"/>
          <p:cNvSpPr txBox="1"/>
          <p:nvPr/>
        </p:nvSpPr>
        <p:spPr>
          <a:xfrm>
            <a:off x="1305850" y="2552950"/>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Calibri"/>
                <a:ea typeface="Calibri"/>
                <a:cs typeface="Calibri"/>
                <a:sym typeface="Calibri"/>
              </a:rPr>
              <a:t>That’s why this happens!</a:t>
            </a:r>
            <a:endParaRPr sz="2200">
              <a:solidFill>
                <a:schemeClr val="dk2"/>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1" name="Google Shape;1301;p187"/>
          <p:cNvSpPr txBox="1"/>
          <p:nvPr/>
        </p:nvSpPr>
        <p:spPr>
          <a:xfrm>
            <a:off x="2108175" y="4171625"/>
            <a:ext cx="519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1155CC"/>
                </a:solidFill>
              </a:rPr>
              <a:t>Thank you</a:t>
            </a:r>
            <a:r>
              <a:rPr lang="en" sz="2100"/>
              <a:t> for bearing with us for so long.</a:t>
            </a:r>
            <a:endParaRPr sz="2100"/>
          </a:p>
        </p:txBody>
      </p:sp>
      <p:pic>
        <p:nvPicPr>
          <p:cNvPr id="1302" name="Google Shape;1302;p187"/>
          <p:cNvPicPr preferRelativeResize="0"/>
          <p:nvPr/>
        </p:nvPicPr>
        <p:blipFill>
          <a:blip r:embed="rId3">
            <a:alphaModFix/>
          </a:blip>
          <a:stretch>
            <a:fillRect/>
          </a:stretch>
        </p:blipFill>
        <p:spPr>
          <a:xfrm>
            <a:off x="3157750" y="563575"/>
            <a:ext cx="2736024" cy="356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2"/>
          <p:cNvSpPr txBox="1"/>
          <p:nvPr>
            <p:ph type="title"/>
          </p:nvPr>
        </p:nvSpPr>
        <p:spPr>
          <a:xfrm>
            <a:off x="730750" y="504575"/>
            <a:ext cx="8004000" cy="48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500"/>
              <a:t>Browser Cache</a:t>
            </a:r>
            <a:endParaRPr sz="3500"/>
          </a:p>
        </p:txBody>
      </p:sp>
      <p:sp>
        <p:nvSpPr>
          <p:cNvPr id="320" name="Google Shape;320;p62"/>
          <p:cNvSpPr txBox="1"/>
          <p:nvPr>
            <p:ph idx="1" type="body"/>
          </p:nvPr>
        </p:nvSpPr>
        <p:spPr>
          <a:xfrm>
            <a:off x="643750" y="1341875"/>
            <a:ext cx="4045200" cy="34080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A temporary storage area in memory or on disk</a:t>
            </a:r>
            <a:endParaRPr sz="20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50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Holds the most recently downloaded Web pages</a:t>
            </a:r>
            <a:endParaRPr sz="20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500"/>
              </a:spcBef>
              <a:spcAft>
                <a:spcPts val="0"/>
              </a:spcAft>
              <a:buClr>
                <a:schemeClr val="dk1"/>
              </a:buClr>
              <a:buSzPts val="2000"/>
              <a:buFont typeface="Times New Roman"/>
              <a:buChar char="●"/>
            </a:pPr>
            <a:r>
              <a:rPr lang="en" sz="2000">
                <a:solidFill>
                  <a:schemeClr val="dk1"/>
                </a:solidFill>
                <a:highlight>
                  <a:srgbClr val="FFFFFF"/>
                </a:highlight>
                <a:latin typeface="Times New Roman"/>
                <a:ea typeface="Times New Roman"/>
                <a:cs typeface="Times New Roman"/>
                <a:sym typeface="Times New Roman"/>
              </a:rPr>
              <a:t>Typically cache what are known as "static assets"</a:t>
            </a:r>
            <a:endParaRPr sz="2000">
              <a:latin typeface="Courier New"/>
              <a:ea typeface="Courier New"/>
              <a:cs typeface="Courier New"/>
              <a:sym typeface="Courier New"/>
            </a:endParaRPr>
          </a:p>
        </p:txBody>
      </p:sp>
      <p:sp>
        <p:nvSpPr>
          <p:cNvPr id="321" name="Google Shape;32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62"/>
          <p:cNvPicPr preferRelativeResize="0"/>
          <p:nvPr/>
        </p:nvPicPr>
        <p:blipFill>
          <a:blip r:embed="rId3">
            <a:alphaModFix/>
          </a:blip>
          <a:stretch>
            <a:fillRect/>
          </a:stretch>
        </p:blipFill>
        <p:spPr>
          <a:xfrm>
            <a:off x="4982550" y="1483251"/>
            <a:ext cx="4122926" cy="294904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8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308" name="Google Shape;1308;p188"/>
          <p:cNvPicPr preferRelativeResize="0"/>
          <p:nvPr/>
        </p:nvPicPr>
        <p:blipFill>
          <a:blip r:embed="rId3">
            <a:alphaModFix/>
          </a:blip>
          <a:stretch>
            <a:fillRect/>
          </a:stretch>
        </p:blipFill>
        <p:spPr>
          <a:xfrm>
            <a:off x="3244963" y="661263"/>
            <a:ext cx="2865731" cy="38209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8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14" name="Google Shape;1314;p189"/>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Basics)</a:t>
            </a:r>
            <a:endParaRPr b="1" sz="2400">
              <a:solidFill>
                <a:srgbClr val="005191"/>
              </a:solidFill>
            </a:endParaRPr>
          </a:p>
        </p:txBody>
      </p:sp>
      <p:sp>
        <p:nvSpPr>
          <p:cNvPr id="1315" name="Google Shape;1315;p189"/>
          <p:cNvSpPr txBox="1"/>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p>
            <a:pPr indent="-330200" lvl="0" marL="457200" rtl="0" algn="l">
              <a:lnSpc>
                <a:spcPct val="115000"/>
              </a:lnSpc>
              <a:spcBef>
                <a:spcPts val="640"/>
              </a:spcBef>
              <a:spcAft>
                <a:spcPts val="0"/>
              </a:spcAft>
              <a:buClr>
                <a:schemeClr val="dk2"/>
              </a:buClr>
              <a:buSzPts val="1600"/>
              <a:buAutoNum type="arabicPeriod"/>
            </a:pPr>
            <a:r>
              <a:rPr lang="en" sz="1600" u="sng">
                <a:solidFill>
                  <a:schemeClr val="accent5"/>
                </a:solidFill>
                <a:hlinkClick r:id="rId3">
                  <a:extLst>
                    <a:ext uri="{A12FA001-AC4F-418D-AE19-62706E023703}">
                      <ahyp:hlinkClr val="tx"/>
                    </a:ext>
                  </a:extLst>
                </a:hlinkClick>
              </a:rPr>
              <a:t>https://developer.mozilla.org/en-US/docs/Web/HTTP/Caching</a:t>
            </a:r>
            <a:endParaRPr sz="1600">
              <a:solidFill>
                <a:schemeClr val="dk1"/>
              </a:solidFill>
            </a:endParaRPr>
          </a:p>
          <a:p>
            <a:pPr indent="-330200" lvl="0" marL="457200" rtl="0" algn="l">
              <a:lnSpc>
                <a:spcPct val="115000"/>
              </a:lnSpc>
              <a:spcBef>
                <a:spcPts val="0"/>
              </a:spcBef>
              <a:spcAft>
                <a:spcPts val="0"/>
              </a:spcAft>
              <a:buClr>
                <a:schemeClr val="dk2"/>
              </a:buClr>
              <a:buSzPts val="1600"/>
              <a:buAutoNum type="arabicPeriod"/>
            </a:pPr>
            <a:r>
              <a:rPr lang="en" sz="1600" u="sng">
                <a:solidFill>
                  <a:schemeClr val="accent5"/>
                </a:solidFill>
                <a:hlinkClick r:id="rId4">
                  <a:extLst>
                    <a:ext uri="{A12FA001-AC4F-418D-AE19-62706E023703}">
                      <ahyp:hlinkClr val="tx"/>
                    </a:ext>
                  </a:extLst>
                </a:hlinkClick>
              </a:rPr>
              <a:t>https://nitropack.io/blog/post/web-caching-beginners-guide</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u="sng">
                <a:solidFill>
                  <a:schemeClr val="accent5"/>
                </a:solidFill>
                <a:hlinkClick r:id="rId5">
                  <a:extLst>
                    <a:ext uri="{A12FA001-AC4F-418D-AE19-62706E023703}">
                      <ahyp:hlinkClr val="tx"/>
                    </a:ext>
                  </a:extLst>
                </a:hlinkClick>
              </a:rPr>
              <a:t>https://www.mnot.net/cache_docs/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u="sng">
                <a:solidFill>
                  <a:schemeClr val="accent5"/>
                </a:solidFill>
                <a:hlinkClick r:id="rId6">
                  <a:extLst>
                    <a:ext uri="{A12FA001-AC4F-418D-AE19-62706E023703}">
                      <ahyp:hlinkClr val="tx"/>
                    </a:ext>
                  </a:extLst>
                </a:hlinkClick>
              </a:rPr>
              <a:t>https://tomayko.com/blog/2008/things-caches-do</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9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21" name="Google Shape;1321;p190"/>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Strategy)</a:t>
            </a:r>
            <a:endParaRPr b="1" sz="2400">
              <a:solidFill>
                <a:srgbClr val="005191"/>
              </a:solidFill>
            </a:endParaRPr>
          </a:p>
        </p:txBody>
      </p:sp>
      <p:sp>
        <p:nvSpPr>
          <p:cNvPr id="1322" name="Google Shape;1322;p190"/>
          <p:cNvSpPr txBox="1"/>
          <p:nvPr/>
        </p:nvSpPr>
        <p:spPr>
          <a:xfrm>
            <a:off x="662975" y="1132275"/>
            <a:ext cx="8169300" cy="3416400"/>
          </a:xfrm>
          <a:prstGeom prst="rect">
            <a:avLst/>
          </a:prstGeom>
          <a:noFill/>
          <a:ln>
            <a:noFill/>
          </a:ln>
        </p:spPr>
        <p:txBody>
          <a:bodyPr anchorCtr="0" anchor="t" bIns="68575" lIns="68575" spcFirstLastPara="1" rIns="68575" wrap="square" tIns="68575">
            <a:noAutofit/>
          </a:bodyPr>
          <a:lstStyle/>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3"/>
              </a:rPr>
              <a:t>https://youtu.be/RtOyBwBICRs?si=IrqpxAe4-qnbXMZB</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4"/>
              </a:rPr>
              <a:t>https://blog.bytebytego.com/p/top-caching-strategies</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5"/>
              </a:rPr>
              <a:t>https://blog.algomaster.io/p/top-5-caching-strategies-explained</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6"/>
              </a:rPr>
              <a:t>https://codeahoy.com/2017/08/11/caching-strategies-and-how-to-choose-the-right-one/</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7"/>
              </a:rPr>
              <a:t>https://youtu.be/2zIFUqTx_TU?si=jeT9xfqCpSKMQ2F4</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8"/>
              </a:rPr>
              <a:t>https://wp-rocket.me/wordpress-cache/different-types-of-caching/</a:t>
            </a:r>
            <a:endParaRPr sz="1700">
              <a:solidFill>
                <a:srgbClr val="595959"/>
              </a:solidFill>
            </a:endParaRPr>
          </a:p>
          <a:p>
            <a:pPr indent="-336550" lvl="0" marL="457200" rtl="0" algn="l">
              <a:lnSpc>
                <a:spcPct val="115000"/>
              </a:lnSpc>
              <a:spcBef>
                <a:spcPts val="0"/>
              </a:spcBef>
              <a:spcAft>
                <a:spcPts val="0"/>
              </a:spcAft>
              <a:buClr>
                <a:srgbClr val="595959"/>
              </a:buClr>
              <a:buSzPts val="1700"/>
              <a:buAutoNum type="arabicPeriod"/>
            </a:pPr>
            <a:r>
              <a:rPr lang="en" sz="1700" u="sng">
                <a:solidFill>
                  <a:schemeClr val="hlink"/>
                </a:solidFill>
                <a:hlinkClick r:id="rId9"/>
              </a:rPr>
              <a:t>https://youtu.be/m7mPhY95uVg?si=PR8oM0TgRYUgA1O4</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a:p>
            <a:pPr indent="0" lvl="0" marL="0" rtl="0" algn="l">
              <a:lnSpc>
                <a:spcPct val="115000"/>
              </a:lnSpc>
              <a:spcBef>
                <a:spcPts val="0"/>
              </a:spcBef>
              <a:spcAft>
                <a:spcPts val="0"/>
              </a:spcAft>
              <a:buNone/>
            </a:pPr>
            <a:r>
              <a:t/>
            </a:r>
            <a:endParaRPr sz="1700">
              <a:solidFill>
                <a:srgbClr val="595959"/>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9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28" name="Google Shape;1328;p191"/>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in Modern Web- PWA)</a:t>
            </a:r>
            <a:endParaRPr b="1" sz="2400">
              <a:solidFill>
                <a:srgbClr val="005191"/>
              </a:solidFill>
            </a:endParaRPr>
          </a:p>
        </p:txBody>
      </p:sp>
      <p:sp>
        <p:nvSpPr>
          <p:cNvPr id="1329" name="Google Shape;1329;p191"/>
          <p:cNvSpPr txBox="1"/>
          <p:nvPr/>
        </p:nvSpPr>
        <p:spPr>
          <a:xfrm>
            <a:off x="833650" y="1604400"/>
            <a:ext cx="7801800" cy="3145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u="sng">
                <a:solidFill>
                  <a:schemeClr val="hlink"/>
                </a:solidFill>
                <a:hlinkClick r:id="rId3"/>
              </a:rPr>
              <a:t>https://developer.chrome.com/docs/workbox/caching-strategies-overview</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4"/>
              </a:rPr>
              <a:t>https://pagepro.co/blog/what-is-pwa/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5"/>
              </a:rPr>
              <a:t>https://medium.com/animall-engineering/best-caching-strategies-progressive-web-app-pwa-c610d65b2009</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6"/>
              </a:rPr>
              <a:t>https://alokai.com/blog/pwa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7"/>
              </a:rPr>
              <a:t>https://anuradha.hashnode.dev/role-of-service-worker-in-pwas</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8"/>
              </a:rPr>
              <a:t>https://www.zignuts.com/blog/what-is-pwa</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9"/>
              </a:rPr>
              <a:t>https://simicart.com/blog/pwa-service-worker/</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10"/>
              </a:rPr>
              <a:t>https://clevertap.com/blog/progressive-web-apps/</a:t>
            </a:r>
            <a:endParaRPr sz="1700">
              <a:solidFill>
                <a:schemeClr val="dk2"/>
              </a:solidFill>
            </a:endParaRPr>
          </a:p>
          <a:p>
            <a:pPr indent="-336550" lvl="0" marL="457200" rtl="0" algn="l">
              <a:spcBef>
                <a:spcPts val="0"/>
              </a:spcBef>
              <a:spcAft>
                <a:spcPts val="0"/>
              </a:spcAft>
              <a:buSzPts val="1700"/>
              <a:buAutoNum type="arabicPeriod"/>
            </a:pPr>
            <a:r>
              <a:rPr lang="en" sz="1700" u="sng">
                <a:solidFill>
                  <a:schemeClr val="hlink"/>
                </a:solidFill>
                <a:hlinkClick r:id="rId11"/>
              </a:rPr>
              <a:t>https://web.dev/articles/service-worker-caching-and-http-caching</a:t>
            </a:r>
            <a:endParaRPr sz="1700">
              <a:solidFill>
                <a:schemeClr val="dk2"/>
              </a:solidFill>
            </a:endParaRPr>
          </a:p>
          <a:p>
            <a:pPr indent="0" lvl="0" marL="457200" rtl="0" algn="l">
              <a:spcBef>
                <a:spcPts val="0"/>
              </a:spcBef>
              <a:spcAft>
                <a:spcPts val="0"/>
              </a:spcAft>
              <a:buNone/>
            </a:pPr>
            <a:r>
              <a:t/>
            </a:r>
            <a:endParaRPr sz="1700">
              <a:solidFill>
                <a:schemeClr val="dk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9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1335" name="Google Shape;1335;p192"/>
          <p:cNvSpPr txBox="1"/>
          <p:nvPr/>
        </p:nvSpPr>
        <p:spPr>
          <a:xfrm>
            <a:off x="789925" y="445025"/>
            <a:ext cx="81693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005191"/>
                </a:solidFill>
              </a:rPr>
              <a:t>References (Caching in Modern Web- AMP)</a:t>
            </a:r>
            <a:endParaRPr b="1" sz="2400">
              <a:solidFill>
                <a:srgbClr val="005191"/>
              </a:solidFill>
            </a:endParaRPr>
          </a:p>
        </p:txBody>
      </p:sp>
      <p:sp>
        <p:nvSpPr>
          <p:cNvPr id="1336" name="Google Shape;1336;p192"/>
          <p:cNvSpPr txBox="1"/>
          <p:nvPr/>
        </p:nvSpPr>
        <p:spPr>
          <a:xfrm>
            <a:off x="833650" y="1604400"/>
            <a:ext cx="7801800" cy="3145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AutoNum type="arabicPeriod"/>
            </a:pPr>
            <a:r>
              <a:rPr lang="en" sz="1700" u="sng">
                <a:solidFill>
                  <a:schemeClr val="hlink"/>
                </a:solidFill>
                <a:hlinkClick r:id="rId3"/>
              </a:rPr>
              <a:t>https://amp.dev/documentation/guides-and-tutorials/develop/custom-javascript#enhance-amp-components</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4"/>
              </a:rPr>
              <a:t>https://amp.dev/success-stories/washingtonpost</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5"/>
              </a:rPr>
              <a:t>https://instapage.com/blog/amp/</a:t>
            </a:r>
            <a:endParaRPr sz="1700">
              <a:solidFill>
                <a:schemeClr val="dk2"/>
              </a:solidFill>
            </a:endParaRPr>
          </a:p>
          <a:p>
            <a:pPr indent="-336550" lvl="0" marL="457200" rtl="0" algn="l">
              <a:spcBef>
                <a:spcPts val="0"/>
              </a:spcBef>
              <a:spcAft>
                <a:spcPts val="0"/>
              </a:spcAft>
              <a:buClr>
                <a:schemeClr val="dk2"/>
              </a:buClr>
              <a:buSzPts val="1700"/>
              <a:buAutoNum type="arabicPeriod"/>
            </a:pPr>
            <a:r>
              <a:rPr lang="en" sz="1700" u="sng">
                <a:solidFill>
                  <a:schemeClr val="hlink"/>
                </a:solidFill>
                <a:hlinkClick r:id="rId6"/>
              </a:rPr>
              <a:t>https://www.tigren.com/blog/pwa-vs-amp/</a:t>
            </a:r>
            <a:endParaRPr sz="1700">
              <a:solidFill>
                <a:schemeClr val="dk2"/>
              </a:solidFill>
            </a:endParaRPr>
          </a:p>
          <a:p>
            <a:pPr indent="0" lvl="0" marL="914400" rtl="0" algn="l">
              <a:spcBef>
                <a:spcPts val="0"/>
              </a:spcBef>
              <a:spcAft>
                <a:spcPts val="0"/>
              </a:spcAft>
              <a:buNone/>
            </a:pPr>
            <a:r>
              <a:t/>
            </a:r>
            <a:endParaRPr sz="1700">
              <a:solidFill>
                <a:schemeClr val="dk2"/>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9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1342" name="Google Shape;1342;p193"/>
          <p:cNvPicPr preferRelativeResize="0"/>
          <p:nvPr/>
        </p:nvPicPr>
        <p:blipFill>
          <a:blip r:embed="rId3">
            <a:alphaModFix/>
          </a:blip>
          <a:stretch>
            <a:fillRect/>
          </a:stretch>
        </p:blipFill>
        <p:spPr>
          <a:xfrm>
            <a:off x="1719263" y="585788"/>
            <a:ext cx="5705475" cy="39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3"/>
          <p:cNvSpPr txBox="1"/>
          <p:nvPr>
            <p:ph type="title"/>
          </p:nvPr>
        </p:nvSpPr>
        <p:spPr>
          <a:xfrm>
            <a:off x="990600" y="428450"/>
            <a:ext cx="7732800" cy="576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000"/>
              <a:t>Public Cache</a:t>
            </a:r>
            <a:endParaRPr sz="4000"/>
          </a:p>
        </p:txBody>
      </p:sp>
      <p:sp>
        <p:nvSpPr>
          <p:cNvPr id="328" name="Google Shape;328;p63"/>
          <p:cNvSpPr txBox="1"/>
          <p:nvPr>
            <p:ph idx="1" type="body"/>
          </p:nvPr>
        </p:nvSpPr>
        <p:spPr>
          <a:xfrm>
            <a:off x="622000" y="1210225"/>
            <a:ext cx="4099500" cy="3676800"/>
          </a:xfrm>
          <a:prstGeom prst="rect">
            <a:avLst/>
          </a:prstGeom>
          <a:noFill/>
          <a:ln>
            <a:noFill/>
          </a:ln>
        </p:spPr>
        <p:txBody>
          <a:bodyPr anchorCtr="0" anchor="t" bIns="45700" lIns="91425" spcFirstLastPara="1" rIns="91425" wrap="square" tIns="45700">
            <a:noAutofit/>
          </a:bodyPr>
          <a:lstStyle/>
          <a:p>
            <a:pPr indent="-349250" lvl="0" marL="457200" rtl="0" algn="just">
              <a:lnSpc>
                <a:spcPct val="115000"/>
              </a:lnSpc>
              <a:spcBef>
                <a:spcPts val="0"/>
              </a:spcBef>
              <a:spcAft>
                <a:spcPts val="0"/>
              </a:spcAft>
              <a:buClr>
                <a:schemeClr val="dk1"/>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Known as shared proxy caches</a:t>
            </a:r>
            <a:endParaRPr sz="19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400">
              <a:solidFill>
                <a:srgbClr val="1B1B1B"/>
              </a:solidFill>
              <a:highlight>
                <a:srgbClr val="FFFFFF"/>
              </a:highlight>
              <a:latin typeface="Times New Roman"/>
              <a:ea typeface="Times New Roman"/>
              <a:cs typeface="Times New Roman"/>
              <a:sym typeface="Times New Roman"/>
            </a:endParaRPr>
          </a:p>
          <a:p>
            <a:pPr indent="-349250" lvl="0" marL="457200" rtl="0" algn="just">
              <a:lnSpc>
                <a:spcPct val="115000"/>
              </a:lnSpc>
              <a:spcBef>
                <a:spcPts val="500"/>
              </a:spcBef>
              <a:spcAft>
                <a:spcPts val="0"/>
              </a:spcAft>
              <a:buClr>
                <a:schemeClr val="dk1"/>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Responses to be reused by more than one user</a:t>
            </a:r>
            <a:endParaRPr sz="19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400">
              <a:solidFill>
                <a:srgbClr val="1B1B1B"/>
              </a:solidFill>
              <a:highlight>
                <a:srgbClr val="FFFFFF"/>
              </a:highlight>
              <a:latin typeface="Times New Roman"/>
              <a:ea typeface="Times New Roman"/>
              <a:cs typeface="Times New Roman"/>
              <a:sym typeface="Times New Roman"/>
            </a:endParaRPr>
          </a:p>
          <a:p>
            <a:pPr indent="-349250" lvl="0" marL="457200" rtl="0" algn="just">
              <a:lnSpc>
                <a:spcPct val="115000"/>
              </a:lnSpc>
              <a:spcBef>
                <a:spcPts val="500"/>
              </a:spcBef>
              <a:spcAft>
                <a:spcPts val="0"/>
              </a:spcAft>
              <a:buClr>
                <a:schemeClr val="dk1"/>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Popular resources are reused a number of times</a:t>
            </a:r>
            <a:endParaRPr sz="19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400">
              <a:solidFill>
                <a:srgbClr val="1B1B1B"/>
              </a:solidFill>
              <a:highlight>
                <a:srgbClr val="FFFFFF"/>
              </a:highlight>
              <a:latin typeface="Times New Roman"/>
              <a:ea typeface="Times New Roman"/>
              <a:cs typeface="Times New Roman"/>
              <a:sym typeface="Times New Roman"/>
            </a:endParaRPr>
          </a:p>
          <a:p>
            <a:pPr indent="-349250" lvl="0" marL="457200" rtl="0" algn="just">
              <a:lnSpc>
                <a:spcPct val="115000"/>
              </a:lnSpc>
              <a:spcBef>
                <a:spcPts val="500"/>
              </a:spcBef>
              <a:spcAft>
                <a:spcPts val="0"/>
              </a:spcAft>
              <a:buClr>
                <a:schemeClr val="dk1"/>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Reducing network traffic and latency</a:t>
            </a:r>
            <a:endParaRPr sz="1900">
              <a:solidFill>
                <a:srgbClr val="1B1B1B"/>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400">
              <a:solidFill>
                <a:srgbClr val="1B1B1B"/>
              </a:solidFill>
              <a:highlight>
                <a:srgbClr val="FFFFFF"/>
              </a:highlight>
              <a:latin typeface="Times New Roman"/>
              <a:ea typeface="Times New Roman"/>
              <a:cs typeface="Times New Roman"/>
              <a:sym typeface="Times New Roman"/>
            </a:endParaRPr>
          </a:p>
          <a:p>
            <a:pPr indent="-349250" lvl="0" marL="457200" rtl="0" algn="just">
              <a:lnSpc>
                <a:spcPct val="115000"/>
              </a:lnSpc>
              <a:spcBef>
                <a:spcPts val="500"/>
              </a:spcBef>
              <a:spcAft>
                <a:spcPts val="0"/>
              </a:spcAft>
              <a:buClr>
                <a:srgbClr val="1B1B1B"/>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E.g. proxy and reverse proxy cache</a:t>
            </a:r>
            <a:endParaRPr sz="19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sz="1800">
              <a:latin typeface="Courier New"/>
              <a:ea typeface="Courier New"/>
              <a:cs typeface="Courier New"/>
              <a:sym typeface="Courier New"/>
            </a:endParaRPr>
          </a:p>
        </p:txBody>
      </p:sp>
      <p:sp>
        <p:nvSpPr>
          <p:cNvPr id="329" name="Google Shape;32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63"/>
          <p:cNvSpPr txBox="1"/>
          <p:nvPr>
            <p:ph idx="1" type="body"/>
          </p:nvPr>
        </p:nvSpPr>
        <p:spPr>
          <a:xfrm>
            <a:off x="5005975" y="1319125"/>
            <a:ext cx="4099500" cy="24696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500"/>
              </a:spcBef>
              <a:spcAft>
                <a:spcPts val="0"/>
              </a:spcAft>
              <a:buNone/>
            </a:pPr>
            <a:r>
              <a:t/>
            </a:r>
            <a:endParaRPr sz="19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sz="1800">
              <a:latin typeface="Courier New"/>
              <a:ea typeface="Courier New"/>
              <a:cs typeface="Courier New"/>
              <a:sym typeface="Courier New"/>
            </a:endParaRPr>
          </a:p>
        </p:txBody>
      </p:sp>
      <p:pic>
        <p:nvPicPr>
          <p:cNvPr id="331" name="Google Shape;331;p63"/>
          <p:cNvPicPr preferRelativeResize="0"/>
          <p:nvPr/>
        </p:nvPicPr>
        <p:blipFill rotWithShape="1">
          <a:blip r:embed="rId3">
            <a:alphaModFix/>
          </a:blip>
          <a:srcRect b="0" l="0" r="0" t="0"/>
          <a:stretch/>
        </p:blipFill>
        <p:spPr>
          <a:xfrm>
            <a:off x="4831975" y="1363625"/>
            <a:ext cx="4273501" cy="1837725"/>
          </a:xfrm>
          <a:prstGeom prst="rect">
            <a:avLst/>
          </a:prstGeom>
          <a:noFill/>
          <a:ln>
            <a:noFill/>
          </a:ln>
        </p:spPr>
      </p:pic>
      <p:pic>
        <p:nvPicPr>
          <p:cNvPr id="332" name="Google Shape;332;p63"/>
          <p:cNvPicPr preferRelativeResize="0"/>
          <p:nvPr/>
        </p:nvPicPr>
        <p:blipFill rotWithShape="1">
          <a:blip r:embed="rId4">
            <a:alphaModFix/>
          </a:blip>
          <a:srcRect b="0" l="0" r="0" t="0"/>
          <a:stretch/>
        </p:blipFill>
        <p:spPr>
          <a:xfrm>
            <a:off x="6001350" y="3154576"/>
            <a:ext cx="677600" cy="450700"/>
          </a:xfrm>
          <a:prstGeom prst="rect">
            <a:avLst/>
          </a:prstGeom>
          <a:noFill/>
          <a:ln cap="flat" cmpd="sng" w="9525">
            <a:solidFill>
              <a:schemeClr val="dk1"/>
            </a:solidFill>
            <a:prstDash val="solid"/>
            <a:round/>
            <a:headEnd len="sm" w="sm" type="none"/>
            <a:tailEnd len="sm" w="sm" type="none"/>
          </a:ln>
        </p:spPr>
      </p:pic>
      <p:pic>
        <p:nvPicPr>
          <p:cNvPr id="333" name="Google Shape;333;p63"/>
          <p:cNvPicPr preferRelativeResize="0"/>
          <p:nvPr/>
        </p:nvPicPr>
        <p:blipFill rotWithShape="1">
          <a:blip r:embed="rId5">
            <a:alphaModFix/>
          </a:blip>
          <a:srcRect b="0" l="0" r="0" t="0"/>
          <a:stretch/>
        </p:blipFill>
        <p:spPr>
          <a:xfrm>
            <a:off x="6787675" y="3154575"/>
            <a:ext cx="630700" cy="450700"/>
          </a:xfrm>
          <a:prstGeom prst="rect">
            <a:avLst/>
          </a:prstGeom>
          <a:noFill/>
          <a:ln cap="flat" cmpd="sng" w="9525">
            <a:solidFill>
              <a:schemeClr val="dk1"/>
            </a:solidFill>
            <a:prstDash val="solid"/>
            <a:round/>
            <a:headEnd len="sm" w="sm" type="none"/>
            <a:tailEnd len="sm" w="sm" type="none"/>
          </a:ln>
        </p:spPr>
      </p:pic>
      <p:pic>
        <p:nvPicPr>
          <p:cNvPr id="334" name="Google Shape;334;p63"/>
          <p:cNvPicPr preferRelativeResize="0"/>
          <p:nvPr/>
        </p:nvPicPr>
        <p:blipFill rotWithShape="1">
          <a:blip r:embed="rId6">
            <a:alphaModFix/>
          </a:blip>
          <a:srcRect b="0" l="0" r="0" t="0"/>
          <a:stretch/>
        </p:blipFill>
        <p:spPr>
          <a:xfrm>
            <a:off x="6024800" y="3745075"/>
            <a:ext cx="630700" cy="450700"/>
          </a:xfrm>
          <a:prstGeom prst="rect">
            <a:avLst/>
          </a:prstGeom>
          <a:noFill/>
          <a:ln cap="flat" cmpd="sng" w="9525">
            <a:solidFill>
              <a:schemeClr val="dk1"/>
            </a:solidFill>
            <a:prstDash val="solid"/>
            <a:round/>
            <a:headEnd len="sm" w="sm" type="none"/>
            <a:tailEnd len="sm" w="sm" type="none"/>
          </a:ln>
        </p:spPr>
      </p:pic>
      <p:pic>
        <p:nvPicPr>
          <p:cNvPr id="335" name="Google Shape;335;p63"/>
          <p:cNvPicPr preferRelativeResize="0"/>
          <p:nvPr/>
        </p:nvPicPr>
        <p:blipFill rotWithShape="1">
          <a:blip r:embed="rId7">
            <a:alphaModFix/>
          </a:blip>
          <a:srcRect b="0" l="0" r="0" t="0"/>
          <a:stretch/>
        </p:blipFill>
        <p:spPr>
          <a:xfrm>
            <a:off x="6787675" y="3745075"/>
            <a:ext cx="630700" cy="450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ph type="title"/>
          </p:nvPr>
        </p:nvSpPr>
        <p:spPr>
          <a:xfrm>
            <a:off x="698125" y="613300"/>
            <a:ext cx="7793400" cy="5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3600"/>
              <a:t>Proxy Cache</a:t>
            </a:r>
            <a:endParaRPr sz="3600"/>
          </a:p>
        </p:txBody>
      </p:sp>
      <p:sp>
        <p:nvSpPr>
          <p:cNvPr id="341" name="Google Shape;341;p64"/>
          <p:cNvSpPr txBox="1"/>
          <p:nvPr>
            <p:ph idx="1" type="body"/>
          </p:nvPr>
        </p:nvSpPr>
        <p:spPr>
          <a:xfrm>
            <a:off x="457200" y="1646350"/>
            <a:ext cx="4014300" cy="3153600"/>
          </a:xfrm>
          <a:prstGeom prst="rect">
            <a:avLst/>
          </a:prstGeom>
          <a:noFill/>
          <a:ln>
            <a:noFill/>
          </a:ln>
        </p:spPr>
        <p:txBody>
          <a:bodyPr anchorCtr="0" anchor="t" bIns="45700" lIns="91425" spcFirstLastPara="1" rIns="91425" wrap="square" tIns="45700">
            <a:noAutofit/>
          </a:bodyPr>
          <a:lstStyle/>
          <a:p>
            <a:pPr indent="-336550" lvl="0" marL="457200" rtl="0" algn="just">
              <a:lnSpc>
                <a:spcPct val="115000"/>
              </a:lnSpc>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Interpret and respond to requests on behalf of the original server</a:t>
            </a:r>
            <a:endParaRPr sz="17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
              <a:solidFill>
                <a:schemeClr val="dk1"/>
              </a:solidFill>
              <a:highlight>
                <a:srgbClr val="FFFFFF"/>
              </a:highlight>
              <a:latin typeface="Courier New"/>
              <a:ea typeface="Courier New"/>
              <a:cs typeface="Courier New"/>
              <a:sym typeface="Courier New"/>
            </a:endParaRPr>
          </a:p>
          <a:p>
            <a:pPr indent="-336550" lvl="0" marL="457200" rtl="0" algn="just">
              <a:lnSpc>
                <a:spcPct val="115000"/>
              </a:lnSpc>
              <a:spcBef>
                <a:spcPts val="50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Used for saving bandwidth, authentication, request filtering, response filtering etc.</a:t>
            </a:r>
            <a:endParaRPr sz="17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00">
              <a:solidFill>
                <a:schemeClr val="dk1"/>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500"/>
              </a:spcBef>
              <a:spcAft>
                <a:spcPts val="0"/>
              </a:spcAft>
              <a:buClr>
                <a:schemeClr val="dk1"/>
              </a:buClr>
              <a:buSzPts val="1700"/>
              <a:buFont typeface="Times New Roman"/>
              <a:buChar char="●"/>
            </a:pPr>
            <a:r>
              <a:rPr lang="en" sz="1700">
                <a:solidFill>
                  <a:schemeClr val="dk1"/>
                </a:solidFill>
                <a:highlight>
                  <a:schemeClr val="lt1"/>
                </a:highlight>
                <a:latin typeface="Times New Roman"/>
                <a:ea typeface="Times New Roman"/>
                <a:cs typeface="Times New Roman"/>
                <a:sym typeface="Times New Roman"/>
              </a:rPr>
              <a:t>ISPs and large corporations often set them up on their firewalls as intermediaries</a:t>
            </a:r>
            <a:endParaRPr sz="1700">
              <a:solidFill>
                <a:schemeClr val="dk1"/>
              </a:solidFill>
              <a:highlight>
                <a:schemeClr val="lt1"/>
              </a:highlight>
              <a:latin typeface="Times New Roman"/>
              <a:ea typeface="Times New Roman"/>
              <a:cs typeface="Times New Roman"/>
              <a:sym typeface="Times New Roman"/>
            </a:endParaRPr>
          </a:p>
          <a:p>
            <a:pPr indent="0" lvl="0" marL="457200" rtl="0" algn="just">
              <a:lnSpc>
                <a:spcPct val="115000"/>
              </a:lnSpc>
              <a:spcBef>
                <a:spcPts val="500"/>
              </a:spcBef>
              <a:spcAft>
                <a:spcPts val="0"/>
              </a:spcAft>
              <a:buSzPts val="3200"/>
              <a:buNone/>
            </a:pPr>
            <a:r>
              <a:t/>
            </a:r>
            <a:endParaRPr sz="25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500"/>
              </a:spcBef>
              <a:spcAft>
                <a:spcPts val="0"/>
              </a:spcAft>
              <a:buSzPts val="3200"/>
              <a:buNone/>
            </a:pPr>
            <a:r>
              <a:t/>
            </a:r>
            <a:endParaRPr sz="2500">
              <a:solidFill>
                <a:schemeClr val="dk1"/>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500"/>
              </a:spcBef>
              <a:spcAft>
                <a:spcPts val="0"/>
              </a:spcAft>
              <a:buClr>
                <a:srgbClr val="595959"/>
              </a:buClr>
              <a:buSzPts val="2400"/>
              <a:buFont typeface="Arial"/>
              <a:buNone/>
            </a:pPr>
            <a:r>
              <a:t/>
            </a:r>
            <a:endParaRPr sz="2400">
              <a:solidFill>
                <a:schemeClr val="dk1"/>
              </a:solidFill>
            </a:endParaRPr>
          </a:p>
          <a:p>
            <a:pPr indent="-139700" lvl="0" marL="342900" rtl="0" algn="l">
              <a:lnSpc>
                <a:spcPct val="115000"/>
              </a:lnSpc>
              <a:spcBef>
                <a:spcPts val="640"/>
              </a:spcBef>
              <a:spcAft>
                <a:spcPts val="500"/>
              </a:spcAft>
              <a:buClr>
                <a:srgbClr val="595959"/>
              </a:buClr>
              <a:buSzPts val="3200"/>
              <a:buNone/>
            </a:pPr>
            <a:r>
              <a:t/>
            </a:r>
            <a:endParaRPr>
              <a:solidFill>
                <a:schemeClr val="dk1"/>
              </a:solidFill>
            </a:endParaRPr>
          </a:p>
        </p:txBody>
      </p:sp>
      <p:sp>
        <p:nvSpPr>
          <p:cNvPr id="342" name="Google Shape;34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64"/>
          <p:cNvPicPr preferRelativeResize="0"/>
          <p:nvPr/>
        </p:nvPicPr>
        <p:blipFill>
          <a:blip r:embed="rId3">
            <a:alphaModFix/>
          </a:blip>
          <a:stretch>
            <a:fillRect/>
          </a:stretch>
        </p:blipFill>
        <p:spPr>
          <a:xfrm>
            <a:off x="4572000" y="928550"/>
            <a:ext cx="4533473" cy="3751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ph type="title"/>
          </p:nvPr>
        </p:nvSpPr>
        <p:spPr>
          <a:xfrm>
            <a:off x="403950" y="3550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Life Cycle of Cached Contents</a:t>
            </a:r>
            <a:endParaRPr/>
          </a:p>
        </p:txBody>
      </p:sp>
      <p:sp>
        <p:nvSpPr>
          <p:cNvPr id="349" name="Google Shape;349;p65"/>
          <p:cNvSpPr txBox="1"/>
          <p:nvPr>
            <p:ph idx="1" type="body"/>
          </p:nvPr>
        </p:nvSpPr>
        <p:spPr>
          <a:xfrm>
            <a:off x="876750" y="1212475"/>
            <a:ext cx="7390500" cy="29373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Clr>
                <a:schemeClr val="dk1"/>
              </a:buClr>
              <a:buSzPts val="3200"/>
              <a:buChar char="●"/>
            </a:pPr>
            <a:r>
              <a:rPr lang="en">
                <a:solidFill>
                  <a:schemeClr val="dk1"/>
                </a:solidFill>
              </a:rPr>
              <a:t>Fresh : </a:t>
            </a:r>
            <a:r>
              <a:rPr lang="en" sz="1800">
                <a:solidFill>
                  <a:schemeClr val="dk1"/>
                </a:solidFill>
                <a:highlight>
                  <a:srgbClr val="FFFFFF"/>
                </a:highlight>
                <a:latin typeface="Roboto"/>
                <a:ea typeface="Roboto"/>
                <a:cs typeface="Roboto"/>
                <a:sym typeface="Roboto"/>
              </a:rPr>
              <a:t>response is still valid and can be reused</a:t>
            </a:r>
            <a:endParaRPr sz="2800">
              <a:solidFill>
                <a:schemeClr val="dk1"/>
              </a:solidFill>
            </a:endParaRPr>
          </a:p>
          <a:p>
            <a:pPr indent="-431800" lvl="0" marL="457200" rtl="0" algn="l">
              <a:spcBef>
                <a:spcPts val="0"/>
              </a:spcBef>
              <a:spcAft>
                <a:spcPts val="0"/>
              </a:spcAft>
              <a:buClr>
                <a:schemeClr val="dk1"/>
              </a:buClr>
              <a:buSzPts val="3200"/>
              <a:buChar char="●"/>
            </a:pPr>
            <a:r>
              <a:rPr lang="en">
                <a:solidFill>
                  <a:schemeClr val="dk1"/>
                </a:solidFill>
              </a:rPr>
              <a:t>Stale : </a:t>
            </a:r>
            <a:r>
              <a:rPr lang="en" sz="1800">
                <a:solidFill>
                  <a:srgbClr val="1B1B1B"/>
                </a:solidFill>
                <a:highlight>
                  <a:srgbClr val="FFFFFF"/>
                </a:highlight>
                <a:latin typeface="Roboto"/>
                <a:ea typeface="Roboto"/>
                <a:cs typeface="Roboto"/>
                <a:sym typeface="Roboto"/>
              </a:rPr>
              <a:t>response has already expired.</a:t>
            </a:r>
            <a:endParaRPr sz="2800">
              <a:solidFill>
                <a:schemeClr val="dk1"/>
              </a:solidFill>
            </a:endParaRPr>
          </a:p>
        </p:txBody>
      </p:sp>
      <p:pic>
        <p:nvPicPr>
          <p:cNvPr id="350" name="Google Shape;350;p65"/>
          <p:cNvPicPr preferRelativeResize="0"/>
          <p:nvPr/>
        </p:nvPicPr>
        <p:blipFill rotWithShape="1">
          <a:blip r:embed="rId3">
            <a:alphaModFix/>
          </a:blip>
          <a:srcRect b="0" l="0" r="0" t="0"/>
          <a:stretch/>
        </p:blipFill>
        <p:spPr>
          <a:xfrm>
            <a:off x="2261050" y="2571750"/>
            <a:ext cx="4515400" cy="2255500"/>
          </a:xfrm>
          <a:prstGeom prst="rect">
            <a:avLst/>
          </a:prstGeom>
          <a:noFill/>
          <a:ln>
            <a:noFill/>
          </a:ln>
        </p:spPr>
      </p:pic>
      <p:sp>
        <p:nvSpPr>
          <p:cNvPr id="351" name="Google Shape;35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7" name="Google Shape;357;p66"/>
          <p:cNvPicPr preferRelativeResize="0"/>
          <p:nvPr/>
        </p:nvPicPr>
        <p:blipFill>
          <a:blip r:embed="rId3">
            <a:alphaModFix/>
          </a:blip>
          <a:stretch>
            <a:fillRect/>
          </a:stretch>
        </p:blipFill>
        <p:spPr>
          <a:xfrm>
            <a:off x="646475" y="714200"/>
            <a:ext cx="8201226" cy="4335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7"/>
          <p:cNvSpPr txBox="1"/>
          <p:nvPr>
            <p:ph type="title"/>
          </p:nvPr>
        </p:nvSpPr>
        <p:spPr>
          <a:xfrm>
            <a:off x="767675" y="1001425"/>
            <a:ext cx="8229600" cy="627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HTTP Headers Related to Caching</a:t>
            </a:r>
            <a:endParaRPr sz="4000"/>
          </a:p>
        </p:txBody>
      </p:sp>
      <p:sp>
        <p:nvSpPr>
          <p:cNvPr id="363" name="Google Shape;363;p67"/>
          <p:cNvSpPr txBox="1"/>
          <p:nvPr>
            <p:ph idx="1" type="body"/>
          </p:nvPr>
        </p:nvSpPr>
        <p:spPr>
          <a:xfrm>
            <a:off x="650525" y="2171975"/>
            <a:ext cx="2068200" cy="17346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Cache-Control</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Pragma</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Range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Expires</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Age</a:t>
            </a:r>
            <a:endParaRPr sz="1700">
              <a:solidFill>
                <a:schemeClr val="dk1"/>
              </a:solidFill>
              <a:latin typeface="Arial"/>
              <a:ea typeface="Arial"/>
              <a:cs typeface="Arial"/>
              <a:sym typeface="Arial"/>
            </a:endParaRPr>
          </a:p>
          <a:p>
            <a:pPr indent="0" lvl="0" marL="45720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64" name="Google Shape;364;p67"/>
          <p:cNvSpPr txBox="1"/>
          <p:nvPr>
            <p:ph idx="1" type="body"/>
          </p:nvPr>
        </p:nvSpPr>
        <p:spPr>
          <a:xfrm>
            <a:off x="3038250" y="2171975"/>
            <a:ext cx="2691000" cy="15474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If-Modified-Since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If-None-Match</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If-Unmodified-Since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If-Match</a:t>
            </a:r>
            <a:endParaRPr sz="1700">
              <a:solidFill>
                <a:schemeClr val="dk1"/>
              </a:solidFill>
              <a:latin typeface="Arial"/>
              <a:ea typeface="Arial"/>
              <a:cs typeface="Arial"/>
              <a:sym typeface="Arial"/>
            </a:endParaRPr>
          </a:p>
          <a:p>
            <a:pPr indent="0" lvl="0" marL="0" rtl="0" algn="l">
              <a:spcBef>
                <a:spcPts val="640"/>
              </a:spcBef>
              <a:spcAft>
                <a:spcPts val="0"/>
              </a:spcAft>
              <a:buNone/>
            </a:pPr>
            <a:r>
              <a:t/>
            </a:r>
            <a:endParaRPr sz="1700">
              <a:solidFill>
                <a:schemeClr val="dk1"/>
              </a:solidFill>
              <a:latin typeface="Arial"/>
              <a:ea typeface="Arial"/>
              <a:cs typeface="Arial"/>
              <a:sym typeface="Arial"/>
            </a:endParaRPr>
          </a:p>
          <a:p>
            <a:pPr indent="0" lvl="0" marL="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65" name="Google Shape;365;p67"/>
          <p:cNvSpPr txBox="1"/>
          <p:nvPr>
            <p:ph idx="1" type="body"/>
          </p:nvPr>
        </p:nvSpPr>
        <p:spPr>
          <a:xfrm>
            <a:off x="5964250" y="2134600"/>
            <a:ext cx="2541000" cy="1584900"/>
          </a:xfrm>
          <a:prstGeom prst="rect">
            <a:avLst/>
          </a:prstGeom>
          <a:noFill/>
          <a:ln>
            <a:noFill/>
          </a:ln>
        </p:spPr>
        <p:txBody>
          <a:bodyPr anchorCtr="0" anchor="t" bIns="45700" lIns="91425" spcFirstLastPara="1" rIns="91425" wrap="square" tIns="45700">
            <a:noAutofit/>
          </a:bodyPr>
          <a:lstStyle/>
          <a:p>
            <a:pPr indent="-336550" lvl="0" marL="457200" rtl="0" algn="l">
              <a:spcBef>
                <a:spcPts val="640"/>
              </a:spcBef>
              <a:spcAft>
                <a:spcPts val="0"/>
              </a:spcAft>
              <a:buClr>
                <a:schemeClr val="dk1"/>
              </a:buClr>
              <a:buSzPts val="1700"/>
              <a:buFont typeface="Arial"/>
              <a:buChar char="●"/>
            </a:pPr>
            <a:r>
              <a:rPr lang="en" sz="1700">
                <a:solidFill>
                  <a:schemeClr val="dk1"/>
                </a:solidFill>
                <a:latin typeface="Arial"/>
                <a:ea typeface="Arial"/>
                <a:cs typeface="Arial"/>
                <a:sym typeface="Arial"/>
              </a:rPr>
              <a:t>ETag</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Last-Modified</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Vary</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Warning</a:t>
            </a:r>
            <a:endParaRPr sz="1700">
              <a:solidFill>
                <a:schemeClr val="dk1"/>
              </a:solidFill>
              <a:latin typeface="Arial"/>
              <a:ea typeface="Arial"/>
              <a:cs typeface="Arial"/>
              <a:sym typeface="Arial"/>
            </a:endParaRPr>
          </a:p>
          <a:p>
            <a:pPr indent="0" lvl="0" marL="457200" rtl="0" algn="l">
              <a:lnSpc>
                <a:spcPct val="115000"/>
              </a:lnSpc>
              <a:spcBef>
                <a:spcPts val="640"/>
              </a:spcBef>
              <a:spcAft>
                <a:spcPts val="0"/>
              </a:spcAft>
              <a:buNone/>
            </a:pPr>
            <a:r>
              <a:t/>
            </a:r>
            <a:endParaRPr b="1" sz="2600">
              <a:solidFill>
                <a:srgbClr val="1B1B1B"/>
              </a:solidFill>
              <a:latin typeface="Times New Roman"/>
              <a:ea typeface="Times New Roman"/>
              <a:cs typeface="Times New Roman"/>
              <a:sym typeface="Times New Roman"/>
            </a:endParaRPr>
          </a:p>
        </p:txBody>
      </p:sp>
      <p:sp>
        <p:nvSpPr>
          <p:cNvPr id="366" name="Google Shape;36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nvSpPr>
        <p:spPr>
          <a:xfrm>
            <a:off x="1684350" y="822150"/>
            <a:ext cx="5775300" cy="149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800"/>
              <a:buFont typeface="Arial"/>
              <a:buNone/>
            </a:pPr>
            <a:r>
              <a:rPr b="0" i="0" lang="en" sz="4800" u="none" cap="none" strike="noStrike">
                <a:solidFill>
                  <a:srgbClr val="1C4587"/>
                </a:solidFill>
                <a:latin typeface="Calibri"/>
                <a:ea typeface="Calibri"/>
                <a:cs typeface="Calibri"/>
                <a:sym typeface="Calibri"/>
              </a:rPr>
              <a:t>Caching</a:t>
            </a:r>
            <a:endParaRPr b="0" i="0" sz="4800" u="none" cap="none" strike="noStrike">
              <a:solidFill>
                <a:srgbClr val="1C4587"/>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3000"/>
              <a:buFont typeface="Arial"/>
              <a:buNone/>
            </a:pPr>
            <a:r>
              <a:rPr lang="en" sz="3000">
                <a:solidFill>
                  <a:srgbClr val="274E13"/>
                </a:solidFill>
                <a:latin typeface="Calibri"/>
                <a:ea typeface="Calibri"/>
                <a:cs typeface="Calibri"/>
                <a:sym typeface="Calibri"/>
              </a:rPr>
              <a:t>A</a:t>
            </a:r>
            <a:r>
              <a:rPr b="0" i="0" lang="en" sz="3000" u="none" cap="none" strike="noStrike">
                <a:solidFill>
                  <a:srgbClr val="274E13"/>
                </a:solidFill>
                <a:latin typeface="Calibri"/>
                <a:ea typeface="Calibri"/>
                <a:cs typeface="Calibri"/>
                <a:sym typeface="Calibri"/>
              </a:rPr>
              <a:t>n </a:t>
            </a:r>
            <a:r>
              <a:rPr lang="en" sz="3000">
                <a:solidFill>
                  <a:srgbClr val="274E13"/>
                </a:solidFill>
                <a:latin typeface="Calibri"/>
                <a:ea typeface="Calibri"/>
                <a:cs typeface="Calibri"/>
                <a:sym typeface="Calibri"/>
              </a:rPr>
              <a:t>O</a:t>
            </a:r>
            <a:r>
              <a:rPr b="0" i="0" lang="en" sz="3000" u="none" cap="none" strike="noStrike">
                <a:solidFill>
                  <a:srgbClr val="274E13"/>
                </a:solidFill>
                <a:latin typeface="Calibri"/>
                <a:ea typeface="Calibri"/>
                <a:cs typeface="Calibri"/>
                <a:sym typeface="Calibri"/>
              </a:rPr>
              <a:t>verview of HTTP </a:t>
            </a:r>
            <a:r>
              <a:rPr lang="en" sz="3000">
                <a:solidFill>
                  <a:srgbClr val="274E13"/>
                </a:solidFill>
                <a:latin typeface="Calibri"/>
                <a:ea typeface="Calibri"/>
                <a:cs typeface="Calibri"/>
                <a:sym typeface="Calibri"/>
              </a:rPr>
              <a:t>C</a:t>
            </a:r>
            <a:r>
              <a:rPr b="0" i="0" lang="en" sz="3000" u="none" cap="none" strike="noStrike">
                <a:solidFill>
                  <a:srgbClr val="274E13"/>
                </a:solidFill>
                <a:latin typeface="Calibri"/>
                <a:ea typeface="Calibri"/>
                <a:cs typeface="Calibri"/>
                <a:sym typeface="Calibri"/>
              </a:rPr>
              <a:t>aches</a:t>
            </a:r>
            <a:endParaRPr b="0" i="0" sz="4800" u="none" cap="none" strike="noStrike">
              <a:solidFill>
                <a:schemeClr val="accent5"/>
              </a:solidFill>
              <a:latin typeface="Calibri"/>
              <a:ea typeface="Calibri"/>
              <a:cs typeface="Calibri"/>
              <a:sym typeface="Calibri"/>
            </a:endParaRPr>
          </a:p>
        </p:txBody>
      </p:sp>
      <p:sp>
        <p:nvSpPr>
          <p:cNvPr id="226" name="Google Shape;226;p50"/>
          <p:cNvSpPr txBox="1"/>
          <p:nvPr/>
        </p:nvSpPr>
        <p:spPr>
          <a:xfrm>
            <a:off x="5133600" y="3306025"/>
            <a:ext cx="4010400" cy="1257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400"/>
              </a:spcBef>
              <a:spcAft>
                <a:spcPts val="0"/>
              </a:spcAft>
              <a:buClr>
                <a:srgbClr val="000000"/>
              </a:buClr>
              <a:buSzPts val="2400"/>
              <a:buFont typeface="Arial"/>
              <a:buNone/>
            </a:pPr>
            <a:r>
              <a:rPr b="1" lang="en" sz="2400">
                <a:solidFill>
                  <a:srgbClr val="3F3F3F"/>
                </a:solidFill>
                <a:latin typeface="Calibri"/>
                <a:ea typeface="Calibri"/>
                <a:cs typeface="Calibri"/>
                <a:sym typeface="Calibri"/>
              </a:rPr>
              <a:t>Sanzida Afrin Promi</a:t>
            </a:r>
            <a:endParaRPr b="1" sz="2400">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400"/>
              <a:buFont typeface="Arial"/>
              <a:buNone/>
            </a:pPr>
            <a:r>
              <a:rPr b="0" i="0" lang="en" sz="2400" u="none" cap="none" strike="noStrike">
                <a:solidFill>
                  <a:srgbClr val="3F3F3F"/>
                </a:solidFill>
                <a:latin typeface="Calibri"/>
                <a:ea typeface="Calibri"/>
                <a:cs typeface="Calibri"/>
                <a:sym typeface="Calibri"/>
              </a:rPr>
              <a:t>Trainee Software Engineer </a:t>
            </a:r>
            <a:endParaRPr b="0" i="0" sz="2400" u="none" cap="none" strike="noStrike">
              <a:solidFill>
                <a:srgbClr val="3F3F3F"/>
              </a:solidFill>
              <a:latin typeface="Calibri"/>
              <a:ea typeface="Calibri"/>
              <a:cs typeface="Calibri"/>
              <a:sym typeface="Calibri"/>
            </a:endParaRPr>
          </a:p>
          <a:p>
            <a:pPr indent="0" lvl="0" marL="0" marR="0" rtl="0" algn="ctr">
              <a:lnSpc>
                <a:spcPct val="90000"/>
              </a:lnSpc>
              <a:spcBef>
                <a:spcPts val="400"/>
              </a:spcBef>
              <a:spcAft>
                <a:spcPts val="0"/>
              </a:spcAft>
              <a:buClr>
                <a:srgbClr val="000000"/>
              </a:buClr>
              <a:buSzPts val="2200"/>
              <a:buFont typeface="Arial"/>
              <a:buNone/>
            </a:pPr>
            <a:r>
              <a:rPr b="0" i="0" lang="en" sz="2200" u="none" cap="none" strike="noStrike">
                <a:solidFill>
                  <a:srgbClr val="3F3F3F"/>
                </a:solidFill>
                <a:latin typeface="Calibri"/>
                <a:ea typeface="Calibri"/>
                <a:cs typeface="Calibri"/>
                <a:sym typeface="Calibri"/>
              </a:rPr>
              <a:t>Cefalo Bangladesh Ltd</a:t>
            </a:r>
            <a:endParaRPr b="0" i="0" sz="2200" u="none" cap="none" strike="noStrike">
              <a:solidFill>
                <a:srgbClr val="3F3F3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8"/>
          <p:cNvSpPr txBox="1"/>
          <p:nvPr>
            <p:ph type="title"/>
          </p:nvPr>
        </p:nvSpPr>
        <p:spPr>
          <a:xfrm>
            <a:off x="735750" y="862201"/>
            <a:ext cx="82296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Cache-Control Directives</a:t>
            </a:r>
            <a:endParaRPr sz="4000"/>
          </a:p>
        </p:txBody>
      </p:sp>
      <p:sp>
        <p:nvSpPr>
          <p:cNvPr id="372" name="Google Shape;372;p68"/>
          <p:cNvSpPr txBox="1"/>
          <p:nvPr/>
        </p:nvSpPr>
        <p:spPr>
          <a:xfrm>
            <a:off x="844850" y="1753500"/>
            <a:ext cx="32928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public</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private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no-cache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no-store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Must-revalidate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proxy-revalidate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max-age=&lt;seconds&gt;</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373" name="Google Shape;373;p68"/>
          <p:cNvSpPr txBox="1"/>
          <p:nvPr/>
        </p:nvSpPr>
        <p:spPr>
          <a:xfrm>
            <a:off x="4091375" y="1753500"/>
            <a:ext cx="42288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s-maxage=&lt;seconds&gt;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immutable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stale-while-revalidate=&lt;seconds&gt;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stale-if-error=&lt;seconds&gt;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max-stale[=&lt;seconds&gt;]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min-fresh=&lt;seconds&gt;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only-if-cached</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374" name="Google Shape;37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9"/>
          <p:cNvPicPr preferRelativeResize="0"/>
          <p:nvPr/>
        </p:nvPicPr>
        <p:blipFill>
          <a:blip r:embed="rId3">
            <a:alphaModFix/>
          </a:blip>
          <a:stretch>
            <a:fillRect/>
          </a:stretch>
        </p:blipFill>
        <p:spPr>
          <a:xfrm>
            <a:off x="712000" y="692350"/>
            <a:ext cx="8332251" cy="4269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712000" y="645925"/>
            <a:ext cx="8229600" cy="739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a:t>How do we control who can cache the content?</a:t>
            </a:r>
            <a:endParaRPr/>
          </a:p>
        </p:txBody>
      </p:sp>
      <p:sp>
        <p:nvSpPr>
          <p:cNvPr id="385" name="Google Shape;385;p70"/>
          <p:cNvSpPr txBox="1"/>
          <p:nvPr>
            <p:ph idx="1" type="body"/>
          </p:nvPr>
        </p:nvSpPr>
        <p:spPr>
          <a:xfrm>
            <a:off x="914400" y="2066427"/>
            <a:ext cx="8229600" cy="2647500"/>
          </a:xfrm>
          <a:prstGeom prst="rect">
            <a:avLst/>
          </a:prstGeom>
          <a:noFill/>
          <a:ln>
            <a:noFill/>
          </a:ln>
        </p:spPr>
        <p:txBody>
          <a:bodyPr anchorCtr="0" anchor="t" bIns="45700" lIns="91425" spcFirstLastPara="1" rIns="91425" wrap="square" tIns="45700">
            <a:noAutofit/>
          </a:bodyPr>
          <a:lstStyle/>
          <a:p>
            <a:pPr indent="-419100" lvl="0" marL="457200" rtl="0" algn="l">
              <a:spcBef>
                <a:spcPts val="640"/>
              </a:spcBef>
              <a:spcAft>
                <a:spcPts val="0"/>
              </a:spcAft>
              <a:buClr>
                <a:schemeClr val="dk1"/>
              </a:buClr>
              <a:buSzPts val="3000"/>
              <a:buChar char="●"/>
            </a:pPr>
            <a:r>
              <a:rPr lang="en" sz="3000">
                <a:solidFill>
                  <a:schemeClr val="dk1"/>
                </a:solidFill>
              </a:rPr>
              <a:t>Cache-Control: public </a:t>
            </a:r>
            <a:endParaRPr sz="3000">
              <a:solidFill>
                <a:schemeClr val="dk1"/>
              </a:solidFill>
            </a:endParaRPr>
          </a:p>
          <a:p>
            <a:pPr indent="0" lvl="0" marL="457200" rtl="0" algn="l">
              <a:spcBef>
                <a:spcPts val="640"/>
              </a:spcBef>
              <a:spcAft>
                <a:spcPts val="0"/>
              </a:spcAft>
              <a:buNone/>
            </a:pPr>
            <a:r>
              <a:t/>
            </a:r>
            <a:endParaRPr sz="3000">
              <a:solidFill>
                <a:schemeClr val="dk1"/>
              </a:solidFill>
            </a:endParaRPr>
          </a:p>
          <a:p>
            <a:pPr indent="-419100" lvl="0" marL="457200" rtl="0" algn="l">
              <a:spcBef>
                <a:spcPts val="640"/>
              </a:spcBef>
              <a:spcAft>
                <a:spcPts val="0"/>
              </a:spcAft>
              <a:buClr>
                <a:schemeClr val="dk1"/>
              </a:buClr>
              <a:buSzPts val="3000"/>
              <a:buChar char="●"/>
            </a:pPr>
            <a:r>
              <a:rPr lang="en" sz="3000">
                <a:solidFill>
                  <a:schemeClr val="dk1"/>
                </a:solidFill>
              </a:rPr>
              <a:t>Cache-Control: private</a:t>
            </a:r>
            <a:endParaRPr sz="3000">
              <a:solidFill>
                <a:schemeClr val="dk1"/>
              </a:solidFill>
            </a:endParaRPr>
          </a:p>
        </p:txBody>
      </p:sp>
      <p:sp>
        <p:nvSpPr>
          <p:cNvPr id="386" name="Google Shape;38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70"/>
          <p:cNvPicPr preferRelativeResize="0"/>
          <p:nvPr/>
        </p:nvPicPr>
        <p:blipFill>
          <a:blip r:embed="rId3">
            <a:alphaModFix/>
          </a:blip>
          <a:stretch>
            <a:fillRect/>
          </a:stretch>
        </p:blipFill>
        <p:spPr>
          <a:xfrm>
            <a:off x="5065800" y="2102325"/>
            <a:ext cx="1326650" cy="513100"/>
          </a:xfrm>
          <a:prstGeom prst="rect">
            <a:avLst/>
          </a:prstGeom>
          <a:noFill/>
          <a:ln>
            <a:noFill/>
          </a:ln>
        </p:spPr>
      </p:pic>
      <p:pic>
        <p:nvPicPr>
          <p:cNvPr id="388" name="Google Shape;388;p70"/>
          <p:cNvPicPr preferRelativeResize="0"/>
          <p:nvPr/>
        </p:nvPicPr>
        <p:blipFill>
          <a:blip r:embed="rId3">
            <a:alphaModFix/>
          </a:blip>
          <a:stretch>
            <a:fillRect/>
          </a:stretch>
        </p:blipFill>
        <p:spPr>
          <a:xfrm>
            <a:off x="5065800" y="3332325"/>
            <a:ext cx="1326650" cy="513100"/>
          </a:xfrm>
          <a:prstGeom prst="rect">
            <a:avLst/>
          </a:prstGeom>
          <a:noFill/>
          <a:ln>
            <a:noFill/>
          </a:ln>
        </p:spPr>
      </p:pic>
      <p:pic>
        <p:nvPicPr>
          <p:cNvPr id="389" name="Google Shape;389;p70"/>
          <p:cNvPicPr preferRelativeResize="0"/>
          <p:nvPr/>
        </p:nvPicPr>
        <p:blipFill rotWithShape="1">
          <a:blip r:embed="rId4">
            <a:alphaModFix/>
          </a:blip>
          <a:srcRect b="0" l="0" r="0" t="0"/>
          <a:stretch/>
        </p:blipFill>
        <p:spPr>
          <a:xfrm>
            <a:off x="6581925" y="2136375"/>
            <a:ext cx="548700" cy="364965"/>
          </a:xfrm>
          <a:prstGeom prst="rect">
            <a:avLst/>
          </a:prstGeom>
          <a:noFill/>
          <a:ln cap="flat" cmpd="sng" w="9525">
            <a:solidFill>
              <a:schemeClr val="dk1"/>
            </a:solidFill>
            <a:prstDash val="solid"/>
            <a:round/>
            <a:headEnd len="sm" w="sm" type="none"/>
            <a:tailEnd len="sm" w="sm" type="none"/>
          </a:ln>
        </p:spPr>
      </p:pic>
      <p:pic>
        <p:nvPicPr>
          <p:cNvPr id="390" name="Google Shape;390;p70"/>
          <p:cNvPicPr preferRelativeResize="0"/>
          <p:nvPr/>
        </p:nvPicPr>
        <p:blipFill rotWithShape="1">
          <a:blip r:embed="rId5">
            <a:alphaModFix/>
          </a:blip>
          <a:srcRect b="0" l="0" r="0" t="0"/>
          <a:stretch/>
        </p:blipFill>
        <p:spPr>
          <a:xfrm>
            <a:off x="7191725" y="2122813"/>
            <a:ext cx="548700" cy="392100"/>
          </a:xfrm>
          <a:prstGeom prst="rect">
            <a:avLst/>
          </a:prstGeom>
          <a:noFill/>
          <a:ln cap="flat" cmpd="sng" w="9525">
            <a:solidFill>
              <a:schemeClr val="dk1"/>
            </a:solidFill>
            <a:prstDash val="solid"/>
            <a:round/>
            <a:headEnd len="sm" w="sm" type="none"/>
            <a:tailEnd len="sm" w="sm" type="none"/>
          </a:ln>
        </p:spPr>
      </p:pic>
      <p:pic>
        <p:nvPicPr>
          <p:cNvPr id="391" name="Google Shape;391;p70"/>
          <p:cNvPicPr preferRelativeResize="0"/>
          <p:nvPr/>
        </p:nvPicPr>
        <p:blipFill rotWithShape="1">
          <a:blip r:embed="rId6">
            <a:alphaModFix/>
          </a:blip>
          <a:srcRect b="0" l="0" r="0" t="0"/>
          <a:stretch/>
        </p:blipFill>
        <p:spPr>
          <a:xfrm>
            <a:off x="8455050" y="2122062"/>
            <a:ext cx="548700" cy="393600"/>
          </a:xfrm>
          <a:prstGeom prst="rect">
            <a:avLst/>
          </a:prstGeom>
          <a:noFill/>
          <a:ln cap="flat" cmpd="sng" w="9525">
            <a:solidFill>
              <a:schemeClr val="dk1"/>
            </a:solidFill>
            <a:prstDash val="solid"/>
            <a:round/>
            <a:headEnd len="sm" w="sm" type="none"/>
            <a:tailEnd len="sm" w="sm" type="none"/>
          </a:ln>
        </p:spPr>
      </p:pic>
      <p:pic>
        <p:nvPicPr>
          <p:cNvPr id="392" name="Google Shape;392;p70"/>
          <p:cNvPicPr preferRelativeResize="0"/>
          <p:nvPr/>
        </p:nvPicPr>
        <p:blipFill rotWithShape="1">
          <a:blip r:embed="rId7">
            <a:alphaModFix/>
          </a:blip>
          <a:srcRect b="0" l="0" r="0" t="0"/>
          <a:stretch/>
        </p:blipFill>
        <p:spPr>
          <a:xfrm>
            <a:off x="7801525" y="2122813"/>
            <a:ext cx="548700" cy="392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1"/>
          <p:cNvSpPr txBox="1"/>
          <p:nvPr>
            <p:ph type="title"/>
          </p:nvPr>
        </p:nvSpPr>
        <p:spPr>
          <a:xfrm>
            <a:off x="914400" y="576276"/>
            <a:ext cx="82296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A Content : Fresh or Stale?</a:t>
            </a:r>
            <a:endParaRPr sz="4000"/>
          </a:p>
        </p:txBody>
      </p:sp>
      <p:sp>
        <p:nvSpPr>
          <p:cNvPr id="398" name="Google Shape;398;p71"/>
          <p:cNvSpPr txBox="1"/>
          <p:nvPr>
            <p:ph idx="1" type="body"/>
          </p:nvPr>
        </p:nvSpPr>
        <p:spPr>
          <a:xfrm>
            <a:off x="914400" y="1574225"/>
            <a:ext cx="7653000" cy="31398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Clr>
                <a:schemeClr val="dk1"/>
              </a:buClr>
              <a:buSzPts val="1100"/>
              <a:buFont typeface="Arial"/>
              <a:buNone/>
            </a:pPr>
            <a:r>
              <a:rPr b="1" lang="en" sz="2300">
                <a:solidFill>
                  <a:schemeClr val="dk1"/>
                </a:solidFill>
                <a:latin typeface="Times New Roman"/>
                <a:ea typeface="Times New Roman"/>
                <a:cs typeface="Times New Roman"/>
                <a:sym typeface="Times New Roman"/>
              </a:rPr>
              <a:t>Fresh:</a:t>
            </a:r>
            <a:endParaRPr b="1" sz="2300">
              <a:solidFill>
                <a:schemeClr val="dk1"/>
              </a:solidFill>
              <a:latin typeface="Times New Roman"/>
              <a:ea typeface="Times New Roman"/>
              <a:cs typeface="Times New Roman"/>
              <a:sym typeface="Times New Roman"/>
            </a:endParaRPr>
          </a:p>
          <a:p>
            <a:pPr indent="-355600" lvl="0" marL="457200" rtl="0" algn="l">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Elapsed time is within the </a:t>
            </a:r>
            <a:r>
              <a:rPr b="1" lang="en" sz="2000">
                <a:solidFill>
                  <a:srgbClr val="188038"/>
                </a:solidFill>
                <a:latin typeface="Times New Roman"/>
                <a:ea typeface="Times New Roman"/>
                <a:cs typeface="Times New Roman"/>
                <a:sym typeface="Times New Roman"/>
              </a:rPr>
              <a:t>max-age</a:t>
            </a:r>
            <a:r>
              <a:rPr lang="en" sz="2000">
                <a:solidFill>
                  <a:schemeClr val="dk1"/>
                </a:solidFill>
                <a:latin typeface="Times New Roman"/>
                <a:ea typeface="Times New Roman"/>
                <a:cs typeface="Times New Roman"/>
                <a:sym typeface="Times New Roman"/>
              </a:rPr>
              <a:t> duration.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Current date is within the </a:t>
            </a:r>
            <a:r>
              <a:rPr b="1" lang="en" sz="2000">
                <a:solidFill>
                  <a:srgbClr val="188038"/>
                </a:solidFill>
                <a:latin typeface="Times New Roman"/>
                <a:ea typeface="Times New Roman"/>
                <a:cs typeface="Times New Roman"/>
                <a:sym typeface="Times New Roman"/>
              </a:rPr>
              <a:t>Expires</a:t>
            </a:r>
            <a:r>
              <a:rPr lang="en" sz="2000">
                <a:solidFill>
                  <a:schemeClr val="dk1"/>
                </a:solidFill>
                <a:latin typeface="Times New Roman"/>
                <a:ea typeface="Times New Roman"/>
                <a:cs typeface="Times New Roman"/>
                <a:sym typeface="Times New Roman"/>
              </a:rPr>
              <a:t> value.</a:t>
            </a:r>
            <a:endParaRPr sz="2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2300">
                <a:solidFill>
                  <a:schemeClr val="dk1"/>
                </a:solidFill>
                <a:latin typeface="Times New Roman"/>
                <a:ea typeface="Times New Roman"/>
                <a:cs typeface="Times New Roman"/>
                <a:sym typeface="Times New Roman"/>
              </a:rPr>
              <a:t>Stale:</a:t>
            </a:r>
            <a:endParaRPr b="1" sz="2300">
              <a:solidFill>
                <a:schemeClr val="dk1"/>
              </a:solidFill>
              <a:latin typeface="Times New Roman"/>
              <a:ea typeface="Times New Roman"/>
              <a:cs typeface="Times New Roman"/>
              <a:sym typeface="Times New Roman"/>
            </a:endParaRPr>
          </a:p>
          <a:p>
            <a:pPr indent="-355600" lvl="0" marL="457200" rtl="0" algn="l">
              <a:spcBef>
                <a:spcPts val="120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Elapsed time exceeds the </a:t>
            </a:r>
            <a:r>
              <a:rPr b="1" lang="en" sz="2000">
                <a:solidFill>
                  <a:srgbClr val="188038"/>
                </a:solidFill>
                <a:latin typeface="Times New Roman"/>
                <a:ea typeface="Times New Roman"/>
                <a:cs typeface="Times New Roman"/>
                <a:sym typeface="Times New Roman"/>
              </a:rPr>
              <a:t>max-age</a:t>
            </a:r>
            <a:r>
              <a:rPr lang="en" sz="2000">
                <a:solidFill>
                  <a:schemeClr val="dk1"/>
                </a:solidFill>
                <a:latin typeface="Times New Roman"/>
                <a:ea typeface="Times New Roman"/>
                <a:cs typeface="Times New Roman"/>
                <a:sym typeface="Times New Roman"/>
              </a:rPr>
              <a:t> duration.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Arial"/>
              <a:buChar char="●"/>
            </a:pPr>
            <a:r>
              <a:rPr lang="en" sz="2000">
                <a:solidFill>
                  <a:schemeClr val="dk1"/>
                </a:solidFill>
                <a:latin typeface="Times New Roman"/>
                <a:ea typeface="Times New Roman"/>
                <a:cs typeface="Times New Roman"/>
                <a:sym typeface="Times New Roman"/>
              </a:rPr>
              <a:t>Current date is past the </a:t>
            </a:r>
            <a:r>
              <a:rPr b="1" lang="en" sz="2000">
                <a:solidFill>
                  <a:srgbClr val="188038"/>
                </a:solidFill>
                <a:latin typeface="Times New Roman"/>
                <a:ea typeface="Times New Roman"/>
                <a:cs typeface="Times New Roman"/>
                <a:sym typeface="Times New Roman"/>
              </a:rPr>
              <a:t>Expires</a:t>
            </a:r>
            <a:r>
              <a:rPr lang="en" sz="2000">
                <a:solidFill>
                  <a:schemeClr val="dk1"/>
                </a:solidFill>
                <a:latin typeface="Times New Roman"/>
                <a:ea typeface="Times New Roman"/>
                <a:cs typeface="Times New Roman"/>
                <a:sym typeface="Times New Roman"/>
              </a:rPr>
              <a:t> value.</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3200"/>
              <a:buNone/>
            </a:pPr>
            <a:r>
              <a:t/>
            </a:r>
            <a:endParaRPr b="1" sz="3100">
              <a:solidFill>
                <a:srgbClr val="1B1B1B"/>
              </a:solidFill>
              <a:latin typeface="Times New Roman"/>
              <a:ea typeface="Times New Roman"/>
              <a:cs typeface="Times New Roman"/>
              <a:sym typeface="Times New Roman"/>
            </a:endParaRPr>
          </a:p>
          <a:p>
            <a:pPr indent="0" lvl="0" marL="0" rtl="0" algn="l">
              <a:lnSpc>
                <a:spcPct val="115000"/>
              </a:lnSpc>
              <a:spcBef>
                <a:spcPts val="640"/>
              </a:spcBef>
              <a:spcAft>
                <a:spcPts val="500"/>
              </a:spcAft>
              <a:buSzPts val="3200"/>
              <a:buNone/>
            </a:pPr>
            <a:r>
              <a:t/>
            </a:r>
            <a:endParaRPr sz="2600">
              <a:solidFill>
                <a:srgbClr val="1B1B1B"/>
              </a:solidFill>
              <a:latin typeface="Times New Roman"/>
              <a:ea typeface="Times New Roman"/>
              <a:cs typeface="Times New Roman"/>
              <a:sym typeface="Times New Roman"/>
            </a:endParaRPr>
          </a:p>
        </p:txBody>
      </p:sp>
      <p:sp>
        <p:nvSpPr>
          <p:cNvPr id="399" name="Google Shape;39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2"/>
          <p:cNvPicPr preferRelativeResize="0"/>
          <p:nvPr/>
        </p:nvPicPr>
        <p:blipFill>
          <a:blip r:embed="rId3">
            <a:alphaModFix/>
          </a:blip>
          <a:stretch>
            <a:fillRect/>
          </a:stretch>
        </p:blipFill>
        <p:spPr>
          <a:xfrm>
            <a:off x="1409250" y="809025"/>
            <a:ext cx="6891000" cy="3771025"/>
          </a:xfrm>
          <a:prstGeom prst="rect">
            <a:avLst/>
          </a:prstGeom>
          <a:noFill/>
          <a:ln>
            <a:noFill/>
          </a:ln>
        </p:spPr>
      </p:pic>
      <p:sp>
        <p:nvSpPr>
          <p:cNvPr id="405" name="Google Shape;40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3"/>
          <p:cNvSpPr txBox="1"/>
          <p:nvPr>
            <p:ph type="title"/>
          </p:nvPr>
        </p:nvSpPr>
        <p:spPr>
          <a:xfrm>
            <a:off x="679250" y="681875"/>
            <a:ext cx="83793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500"/>
              <a:t>Server Revalidation : Why needed?</a:t>
            </a:r>
            <a:endParaRPr sz="3500"/>
          </a:p>
        </p:txBody>
      </p:sp>
      <p:sp>
        <p:nvSpPr>
          <p:cNvPr id="411" name="Google Shape;411;p73"/>
          <p:cNvSpPr txBox="1"/>
          <p:nvPr>
            <p:ph idx="1" type="body"/>
          </p:nvPr>
        </p:nvSpPr>
        <p:spPr>
          <a:xfrm>
            <a:off x="556750" y="1576900"/>
            <a:ext cx="8280000" cy="3396000"/>
          </a:xfrm>
          <a:prstGeom prst="rect">
            <a:avLst/>
          </a:prstGeom>
          <a:noFill/>
          <a:ln>
            <a:noFill/>
          </a:ln>
        </p:spPr>
        <p:txBody>
          <a:bodyPr anchorCtr="0" anchor="t" bIns="45700" lIns="91425" spcFirstLastPara="1" rIns="91425" wrap="square" tIns="45700">
            <a:noAutofit/>
          </a:bodyPr>
          <a:lstStyle/>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A cached document expiration doesn’t mean  it’s different from the origin server</a:t>
            </a:r>
            <a:endParaRPr sz="700">
              <a:solidFill>
                <a:schemeClr val="dk1"/>
              </a:solidFill>
              <a:latin typeface="Times New Roman"/>
              <a:ea typeface="Times New Roman"/>
              <a:cs typeface="Times New Roman"/>
              <a:sym typeface="Times New Roman"/>
            </a:endParaRPr>
          </a:p>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Cache needs to ask the origin server whether the document has changed</a:t>
            </a:r>
            <a:endParaRPr sz="2100">
              <a:solidFill>
                <a:schemeClr val="dk1"/>
              </a:solidFill>
              <a:latin typeface="Times New Roman"/>
              <a:ea typeface="Times New Roman"/>
              <a:cs typeface="Times New Roman"/>
              <a:sym typeface="Times New Roman"/>
            </a:endParaRPr>
          </a:p>
          <a:p>
            <a:pPr indent="-361950" lvl="0" marL="457200" rtl="0" algn="just">
              <a:lnSpc>
                <a:spcPct val="115000"/>
              </a:lnSpc>
              <a:spcBef>
                <a:spcPts val="64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Unmodified Cached content can be reused.</a:t>
            </a:r>
            <a:endParaRPr sz="2100">
              <a:solidFill>
                <a:schemeClr val="dk1"/>
              </a:solidFill>
              <a:latin typeface="Times New Roman"/>
              <a:ea typeface="Times New Roman"/>
              <a:cs typeface="Times New Roman"/>
              <a:sym typeface="Times New Roman"/>
            </a:endParaRPr>
          </a:p>
          <a:p>
            <a:pPr indent="0" lvl="0" marL="457200" rtl="0" algn="just">
              <a:lnSpc>
                <a:spcPct val="115000"/>
              </a:lnSpc>
              <a:spcBef>
                <a:spcPts val="640"/>
              </a:spcBef>
              <a:spcAft>
                <a:spcPts val="500"/>
              </a:spcAft>
              <a:buSzPts val="3200"/>
              <a:buNone/>
            </a:pPr>
            <a:r>
              <a:t/>
            </a:r>
            <a:endParaRPr sz="2600">
              <a:solidFill>
                <a:schemeClr val="dk1"/>
              </a:solidFill>
              <a:latin typeface="Times New Roman"/>
              <a:ea typeface="Times New Roman"/>
              <a:cs typeface="Times New Roman"/>
              <a:sym typeface="Times New Roman"/>
            </a:endParaRPr>
          </a:p>
        </p:txBody>
      </p:sp>
      <p:sp>
        <p:nvSpPr>
          <p:cNvPr id="412" name="Google Shape;412;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74"/>
          <p:cNvPicPr preferRelativeResize="0"/>
          <p:nvPr/>
        </p:nvPicPr>
        <p:blipFill>
          <a:blip r:embed="rId3">
            <a:alphaModFix/>
          </a:blip>
          <a:stretch>
            <a:fillRect/>
          </a:stretch>
        </p:blipFill>
        <p:spPr>
          <a:xfrm>
            <a:off x="2676050" y="205900"/>
            <a:ext cx="3399900" cy="4528675"/>
          </a:xfrm>
          <a:prstGeom prst="rect">
            <a:avLst/>
          </a:prstGeom>
          <a:noFill/>
          <a:ln>
            <a:noFill/>
          </a:ln>
        </p:spPr>
      </p:pic>
      <p:sp>
        <p:nvSpPr>
          <p:cNvPr id="418" name="Google Shape;41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5"/>
          <p:cNvSpPr txBox="1"/>
          <p:nvPr>
            <p:ph type="title"/>
          </p:nvPr>
        </p:nvSpPr>
        <p:spPr>
          <a:xfrm>
            <a:off x="693800" y="490725"/>
            <a:ext cx="8229600" cy="49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4000"/>
              <a:t>Server Revalidation</a:t>
            </a:r>
            <a:endParaRPr sz="4000"/>
          </a:p>
        </p:txBody>
      </p:sp>
      <p:pic>
        <p:nvPicPr>
          <p:cNvPr id="424" name="Google Shape;424;p75"/>
          <p:cNvPicPr preferRelativeResize="0"/>
          <p:nvPr/>
        </p:nvPicPr>
        <p:blipFill rotWithShape="1">
          <a:blip r:embed="rId3">
            <a:alphaModFix/>
          </a:blip>
          <a:srcRect b="18234" l="19863" r="19279" t="12979"/>
          <a:stretch/>
        </p:blipFill>
        <p:spPr>
          <a:xfrm>
            <a:off x="826275" y="1233125"/>
            <a:ext cx="7960075" cy="3762475"/>
          </a:xfrm>
          <a:prstGeom prst="rect">
            <a:avLst/>
          </a:prstGeom>
          <a:noFill/>
          <a:ln>
            <a:noFill/>
          </a:ln>
        </p:spPr>
      </p:pic>
      <p:sp>
        <p:nvSpPr>
          <p:cNvPr id="425" name="Google Shape;42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6"/>
          <p:cNvSpPr txBox="1"/>
          <p:nvPr>
            <p:ph type="title"/>
          </p:nvPr>
        </p:nvSpPr>
        <p:spPr>
          <a:xfrm>
            <a:off x="820750" y="641700"/>
            <a:ext cx="8229600" cy="837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000"/>
              <a:t>How is validation performed for cached resources?</a:t>
            </a:r>
            <a:endParaRPr sz="3000"/>
          </a:p>
        </p:txBody>
      </p:sp>
      <p:sp>
        <p:nvSpPr>
          <p:cNvPr id="431" name="Google Shape;431;p76"/>
          <p:cNvSpPr txBox="1"/>
          <p:nvPr>
            <p:ph idx="1" type="body"/>
          </p:nvPr>
        </p:nvSpPr>
        <p:spPr>
          <a:xfrm>
            <a:off x="820750" y="1775100"/>
            <a:ext cx="8229600" cy="3368400"/>
          </a:xfrm>
          <a:prstGeom prst="rect">
            <a:avLst/>
          </a:prstGeom>
          <a:noFill/>
          <a:ln>
            <a:noFill/>
          </a:ln>
        </p:spPr>
        <p:txBody>
          <a:bodyPr anchorCtr="0" anchor="t" bIns="45700" lIns="91425" spcFirstLastPara="1" rIns="91425" wrap="square" tIns="45700">
            <a:noAutofit/>
          </a:bodyPr>
          <a:lstStyle/>
          <a:p>
            <a:pPr indent="-400050" lvl="0" marL="457200" rtl="0" algn="l">
              <a:lnSpc>
                <a:spcPct val="120000"/>
              </a:lnSpc>
              <a:spcBef>
                <a:spcPts val="0"/>
              </a:spcBef>
              <a:spcAft>
                <a:spcPts val="0"/>
              </a:spcAft>
              <a:buClr>
                <a:schemeClr val="dk1"/>
              </a:buClr>
              <a:buSzPts val="2700"/>
              <a:buFont typeface="Times New Roman"/>
              <a:buChar char="●"/>
            </a:pPr>
            <a:r>
              <a:rPr lang="en" sz="2700">
                <a:solidFill>
                  <a:schemeClr val="dk1"/>
                </a:solidFill>
                <a:highlight>
                  <a:srgbClr val="FFFFFF"/>
                </a:highlight>
                <a:latin typeface="Times New Roman"/>
                <a:ea typeface="Times New Roman"/>
                <a:cs typeface="Times New Roman"/>
                <a:sym typeface="Times New Roman"/>
              </a:rPr>
              <a:t>Using the  </a:t>
            </a:r>
            <a:r>
              <a:rPr lang="en" sz="2700">
                <a:solidFill>
                  <a:srgbClr val="188038"/>
                </a:solidFill>
                <a:highlight>
                  <a:srgbClr val="FFFFFF"/>
                </a:highlight>
                <a:latin typeface="Times New Roman"/>
                <a:ea typeface="Times New Roman"/>
                <a:cs typeface="Times New Roman"/>
                <a:sym typeface="Times New Roman"/>
              </a:rPr>
              <a:t>Last-Modified </a:t>
            </a:r>
            <a:r>
              <a:rPr lang="en" sz="2700">
                <a:solidFill>
                  <a:schemeClr val="dk1"/>
                </a:solidFill>
                <a:highlight>
                  <a:srgbClr val="FFFFFF"/>
                </a:highlight>
                <a:latin typeface="Times New Roman"/>
                <a:ea typeface="Times New Roman"/>
                <a:cs typeface="Times New Roman"/>
                <a:sym typeface="Times New Roman"/>
              </a:rPr>
              <a:t>and  </a:t>
            </a:r>
            <a:r>
              <a:rPr lang="en" sz="2700">
                <a:solidFill>
                  <a:srgbClr val="188038"/>
                </a:solidFill>
                <a:highlight>
                  <a:srgbClr val="FFFFFF"/>
                </a:highlight>
                <a:latin typeface="Times New Roman"/>
                <a:ea typeface="Times New Roman"/>
                <a:cs typeface="Times New Roman"/>
                <a:sym typeface="Times New Roman"/>
              </a:rPr>
              <a:t>If-Modified-Since</a:t>
            </a:r>
            <a:r>
              <a:rPr lang="en" sz="2700">
                <a:solidFill>
                  <a:schemeClr val="dk1"/>
                </a:solidFill>
                <a:highlight>
                  <a:srgbClr val="FFFFFF"/>
                </a:highlight>
                <a:latin typeface="Times New Roman"/>
                <a:ea typeface="Times New Roman"/>
                <a:cs typeface="Times New Roman"/>
                <a:sym typeface="Times New Roman"/>
              </a:rPr>
              <a:t> headers </a:t>
            </a:r>
            <a:endParaRPr sz="2700">
              <a:solidFill>
                <a:schemeClr val="dk1"/>
              </a:solidFill>
              <a:highlight>
                <a:srgbClr val="FFFFFF"/>
              </a:highlight>
              <a:latin typeface="Times New Roman"/>
              <a:ea typeface="Times New Roman"/>
              <a:cs typeface="Times New Roman"/>
              <a:sym typeface="Times New Roman"/>
            </a:endParaRPr>
          </a:p>
          <a:p>
            <a:pPr indent="-400050" lvl="0" marL="457200" rtl="0" algn="l">
              <a:lnSpc>
                <a:spcPct val="120000"/>
              </a:lnSpc>
              <a:spcBef>
                <a:spcPts val="0"/>
              </a:spcBef>
              <a:spcAft>
                <a:spcPts val="0"/>
              </a:spcAft>
              <a:buClr>
                <a:schemeClr val="dk1"/>
              </a:buClr>
              <a:buSzPts val="2700"/>
              <a:buFont typeface="Times New Roman"/>
              <a:buChar char="●"/>
            </a:pPr>
            <a:r>
              <a:rPr lang="en" sz="2700">
                <a:solidFill>
                  <a:schemeClr val="dk1"/>
                </a:solidFill>
                <a:highlight>
                  <a:srgbClr val="FFFFFF"/>
                </a:highlight>
                <a:latin typeface="Times New Roman"/>
                <a:ea typeface="Times New Roman"/>
                <a:cs typeface="Times New Roman"/>
                <a:sym typeface="Times New Roman"/>
              </a:rPr>
              <a:t>Using the </a:t>
            </a:r>
            <a:r>
              <a:rPr lang="en" sz="2700">
                <a:solidFill>
                  <a:srgbClr val="2CA3DB"/>
                </a:solidFill>
                <a:highlight>
                  <a:srgbClr val="FFFFFF"/>
                </a:highlight>
                <a:latin typeface="Times New Roman"/>
                <a:ea typeface="Times New Roman"/>
                <a:cs typeface="Times New Roman"/>
                <a:sym typeface="Times New Roman"/>
              </a:rPr>
              <a:t>Etag</a:t>
            </a:r>
            <a:r>
              <a:rPr lang="en" sz="2700">
                <a:solidFill>
                  <a:schemeClr val="dk1"/>
                </a:solidFill>
                <a:highlight>
                  <a:srgbClr val="FFFFFF"/>
                </a:highlight>
                <a:latin typeface="Times New Roman"/>
                <a:ea typeface="Times New Roman"/>
                <a:cs typeface="Times New Roman"/>
                <a:sym typeface="Times New Roman"/>
              </a:rPr>
              <a:t> and </a:t>
            </a:r>
            <a:r>
              <a:rPr lang="en" sz="2700">
                <a:solidFill>
                  <a:srgbClr val="2CA3DB"/>
                </a:solidFill>
                <a:highlight>
                  <a:srgbClr val="FFFFFF"/>
                </a:highlight>
                <a:latin typeface="Times New Roman"/>
                <a:ea typeface="Times New Roman"/>
                <a:cs typeface="Times New Roman"/>
                <a:sym typeface="Times New Roman"/>
              </a:rPr>
              <a:t>If-None-Match</a:t>
            </a:r>
            <a:r>
              <a:rPr lang="en" sz="2700">
                <a:solidFill>
                  <a:schemeClr val="dk1"/>
                </a:solidFill>
                <a:highlight>
                  <a:srgbClr val="FFFFFF"/>
                </a:highlight>
                <a:latin typeface="Times New Roman"/>
                <a:ea typeface="Times New Roman"/>
                <a:cs typeface="Times New Roman"/>
                <a:sym typeface="Times New Roman"/>
              </a:rPr>
              <a:t> header</a:t>
            </a:r>
            <a:endParaRPr sz="2700">
              <a:solidFill>
                <a:schemeClr val="dk1"/>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None/>
            </a:pPr>
            <a:r>
              <a:t/>
            </a:r>
            <a:endParaRPr b="1" sz="2100">
              <a:solidFill>
                <a:srgbClr val="1B004E"/>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None/>
            </a:pPr>
            <a:r>
              <a:t/>
            </a:r>
            <a:endParaRPr b="1" sz="1500">
              <a:solidFill>
                <a:srgbClr val="1B004E"/>
              </a:solidFill>
              <a:highlight>
                <a:srgbClr val="FFFFFF"/>
              </a:highlight>
              <a:latin typeface="Times New Roman"/>
              <a:ea typeface="Times New Roman"/>
              <a:cs typeface="Times New Roman"/>
              <a:sym typeface="Times New Roman"/>
            </a:endParaRPr>
          </a:p>
          <a:p>
            <a:pPr indent="0" lvl="0" marL="0" rtl="0" algn="l">
              <a:lnSpc>
                <a:spcPct val="120000"/>
              </a:lnSpc>
              <a:spcBef>
                <a:spcPts val="400"/>
              </a:spcBef>
              <a:spcAft>
                <a:spcPts val="0"/>
              </a:spcAft>
              <a:buClr>
                <a:schemeClr val="dk1"/>
              </a:buClr>
              <a:buSzPts val="1100"/>
              <a:buFont typeface="Arial"/>
              <a:buNone/>
            </a:pPr>
            <a:r>
              <a:t/>
            </a:r>
            <a:endParaRPr b="1" sz="1800">
              <a:solidFill>
                <a:srgbClr val="1B004E"/>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64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32" name="Google Shape;432;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7"/>
          <p:cNvSpPr txBox="1"/>
          <p:nvPr>
            <p:ph type="title"/>
          </p:nvPr>
        </p:nvSpPr>
        <p:spPr>
          <a:xfrm>
            <a:off x="724525" y="401576"/>
            <a:ext cx="82296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Revalidation </a:t>
            </a:r>
            <a:endParaRPr sz="3700"/>
          </a:p>
        </p:txBody>
      </p:sp>
      <p:pic>
        <p:nvPicPr>
          <p:cNvPr id="438" name="Google Shape;438;p77"/>
          <p:cNvPicPr preferRelativeResize="0"/>
          <p:nvPr/>
        </p:nvPicPr>
        <p:blipFill>
          <a:blip r:embed="rId3">
            <a:alphaModFix/>
          </a:blip>
          <a:stretch>
            <a:fillRect/>
          </a:stretch>
        </p:blipFill>
        <p:spPr>
          <a:xfrm>
            <a:off x="1230950" y="1016575"/>
            <a:ext cx="7524975" cy="3979975"/>
          </a:xfrm>
          <a:prstGeom prst="rect">
            <a:avLst/>
          </a:prstGeom>
          <a:noFill/>
          <a:ln>
            <a:noFill/>
          </a:ln>
        </p:spPr>
      </p:pic>
      <p:sp>
        <p:nvSpPr>
          <p:cNvPr id="439" name="Google Shape;439;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1"/>
          <p:cNvSpPr txBox="1"/>
          <p:nvPr>
            <p:ph type="title"/>
          </p:nvPr>
        </p:nvSpPr>
        <p:spPr>
          <a:xfrm>
            <a:off x="811900" y="484875"/>
            <a:ext cx="8229600" cy="51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a:t>What is Caching?</a:t>
            </a:r>
            <a:endParaRPr/>
          </a:p>
        </p:txBody>
      </p:sp>
      <p:sp>
        <p:nvSpPr>
          <p:cNvPr id="232" name="Google Shape;232;p51"/>
          <p:cNvSpPr txBox="1"/>
          <p:nvPr>
            <p:ph idx="1" type="body"/>
          </p:nvPr>
        </p:nvSpPr>
        <p:spPr>
          <a:xfrm>
            <a:off x="811900" y="1009050"/>
            <a:ext cx="7937400" cy="393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sz="1600">
                <a:solidFill>
                  <a:srgbClr val="1B1B1B"/>
                </a:solidFill>
                <a:highlight>
                  <a:srgbClr val="FFFFFF"/>
                </a:highlight>
                <a:latin typeface="Times New Roman"/>
                <a:ea typeface="Times New Roman"/>
                <a:cs typeface="Times New Roman"/>
                <a:sym typeface="Times New Roman"/>
              </a:rPr>
              <a:t>Caching is the process of storing copies of given resource temporarily in a cache </a:t>
            </a:r>
            <a:r>
              <a:rPr lang="en" sz="1700">
                <a:solidFill>
                  <a:srgbClr val="1B1B1B"/>
                </a:solidFill>
                <a:highlight>
                  <a:srgbClr val="FFFFFF"/>
                </a:highlight>
                <a:latin typeface="Times New Roman"/>
                <a:ea typeface="Times New Roman"/>
                <a:cs typeface="Times New Roman"/>
                <a:sym typeface="Times New Roman"/>
              </a:rPr>
              <a:t>.</a:t>
            </a:r>
            <a:endParaRPr sz="17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t/>
            </a:r>
            <a:endParaRPr sz="2400">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33" name="Google Shape;23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51"/>
          <p:cNvPicPr preferRelativeResize="0"/>
          <p:nvPr/>
        </p:nvPicPr>
        <p:blipFill>
          <a:blip r:embed="rId3">
            <a:alphaModFix/>
          </a:blip>
          <a:stretch>
            <a:fillRect/>
          </a:stretch>
        </p:blipFill>
        <p:spPr>
          <a:xfrm>
            <a:off x="1181575" y="1402650"/>
            <a:ext cx="6857999" cy="3614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8"/>
          <p:cNvSpPr txBox="1"/>
          <p:nvPr>
            <p:ph type="title"/>
          </p:nvPr>
        </p:nvSpPr>
        <p:spPr>
          <a:xfrm>
            <a:off x="533400" y="471950"/>
            <a:ext cx="8229600" cy="69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900"/>
              <a:t>I</a:t>
            </a:r>
            <a:r>
              <a:rPr lang="en" sz="2500"/>
              <a:t>f-Modified-Since : true</a:t>
            </a:r>
            <a:endParaRPr sz="2500"/>
          </a:p>
          <a:p>
            <a:pPr indent="0" lvl="0" marL="0" rtl="0" algn="l">
              <a:lnSpc>
                <a:spcPct val="100000"/>
              </a:lnSpc>
              <a:spcBef>
                <a:spcPts val="0"/>
              </a:spcBef>
              <a:spcAft>
                <a:spcPts val="0"/>
              </a:spcAft>
              <a:buSzPts val="1800"/>
              <a:buNone/>
            </a:pPr>
            <a:r>
              <a:rPr lang="en" sz="2500"/>
              <a:t>If-None-Match : true</a:t>
            </a:r>
            <a:endParaRPr sz="2500"/>
          </a:p>
        </p:txBody>
      </p:sp>
      <p:pic>
        <p:nvPicPr>
          <p:cNvPr id="445" name="Google Shape;445;p78"/>
          <p:cNvPicPr preferRelativeResize="0"/>
          <p:nvPr/>
        </p:nvPicPr>
        <p:blipFill>
          <a:blip r:embed="rId3">
            <a:alphaModFix/>
          </a:blip>
          <a:stretch>
            <a:fillRect/>
          </a:stretch>
        </p:blipFill>
        <p:spPr>
          <a:xfrm>
            <a:off x="632875" y="1254875"/>
            <a:ext cx="7579326" cy="3740725"/>
          </a:xfrm>
          <a:prstGeom prst="rect">
            <a:avLst/>
          </a:prstGeom>
          <a:noFill/>
          <a:ln>
            <a:noFill/>
          </a:ln>
        </p:spPr>
      </p:pic>
      <p:sp>
        <p:nvSpPr>
          <p:cNvPr id="446" name="Google Shape;44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9"/>
          <p:cNvSpPr txBox="1"/>
          <p:nvPr>
            <p:ph type="title"/>
          </p:nvPr>
        </p:nvSpPr>
        <p:spPr>
          <a:xfrm>
            <a:off x="1078725" y="384950"/>
            <a:ext cx="7684200" cy="761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500"/>
              <a:t>If-Modified-Since : False</a:t>
            </a:r>
            <a:endParaRPr sz="2500"/>
          </a:p>
          <a:p>
            <a:pPr indent="0" lvl="0" marL="0" rtl="0" algn="l">
              <a:lnSpc>
                <a:spcPct val="100000"/>
              </a:lnSpc>
              <a:spcBef>
                <a:spcPts val="0"/>
              </a:spcBef>
              <a:spcAft>
                <a:spcPts val="0"/>
              </a:spcAft>
              <a:buSzPts val="1800"/>
              <a:buNone/>
            </a:pPr>
            <a:r>
              <a:rPr lang="en" sz="2500"/>
              <a:t>If-None-Match : False</a:t>
            </a:r>
            <a:endParaRPr sz="2500"/>
          </a:p>
        </p:txBody>
      </p:sp>
      <p:pic>
        <p:nvPicPr>
          <p:cNvPr id="452" name="Google Shape;452;p79"/>
          <p:cNvPicPr preferRelativeResize="0"/>
          <p:nvPr/>
        </p:nvPicPr>
        <p:blipFill>
          <a:blip r:embed="rId3">
            <a:alphaModFix/>
          </a:blip>
          <a:stretch>
            <a:fillRect/>
          </a:stretch>
        </p:blipFill>
        <p:spPr>
          <a:xfrm>
            <a:off x="980850" y="1146050"/>
            <a:ext cx="7557575" cy="3759157"/>
          </a:xfrm>
          <a:prstGeom prst="rect">
            <a:avLst/>
          </a:prstGeom>
          <a:noFill/>
          <a:ln>
            <a:noFill/>
          </a:ln>
        </p:spPr>
      </p:pic>
      <p:sp>
        <p:nvSpPr>
          <p:cNvPr id="453" name="Google Shape;453;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type="title"/>
          </p:nvPr>
        </p:nvSpPr>
        <p:spPr>
          <a:xfrm>
            <a:off x="1296200" y="615425"/>
            <a:ext cx="73905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 Force Revalidation </a:t>
            </a:r>
            <a:endParaRPr sz="3700"/>
          </a:p>
        </p:txBody>
      </p:sp>
      <p:sp>
        <p:nvSpPr>
          <p:cNvPr id="459" name="Google Shape;459;p80"/>
          <p:cNvSpPr txBox="1"/>
          <p:nvPr/>
        </p:nvSpPr>
        <p:spPr>
          <a:xfrm>
            <a:off x="1350575" y="1674625"/>
            <a:ext cx="7079100" cy="3049200"/>
          </a:xfrm>
          <a:prstGeom prst="rect">
            <a:avLst/>
          </a:prstGeom>
          <a:noFill/>
          <a:ln>
            <a:noFill/>
          </a:ln>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Clr>
                <a:srgbClr val="1B1B1B"/>
              </a:buClr>
              <a:buSzPts val="2500"/>
              <a:buFont typeface="Times New Roman"/>
              <a:buChar char="●"/>
            </a:pPr>
            <a:r>
              <a:rPr lang="en" sz="2500">
                <a:solidFill>
                  <a:srgbClr val="1B1B1B"/>
                </a:solidFill>
                <a:highlight>
                  <a:srgbClr val="FFFFFF"/>
                </a:highlight>
                <a:latin typeface="Times New Roman"/>
                <a:ea typeface="Times New Roman"/>
                <a:cs typeface="Times New Roman"/>
                <a:sym typeface="Times New Roman"/>
              </a:rPr>
              <a:t>To always fetch the latest content from the server.</a:t>
            </a:r>
            <a:endParaRPr sz="2500">
              <a:solidFill>
                <a:srgbClr val="1B1B1B"/>
              </a:solidFill>
              <a:highlight>
                <a:srgbClr val="FFFFFF"/>
              </a:highlight>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1B1B1B"/>
              </a:buClr>
              <a:buSzPts val="2000"/>
              <a:buFont typeface="Times New Roman"/>
              <a:buChar char="●"/>
            </a:pPr>
            <a:r>
              <a:rPr lang="en" sz="2300">
                <a:solidFill>
                  <a:srgbClr val="1B1B1B"/>
                </a:solidFill>
                <a:highlight>
                  <a:srgbClr val="FFFFFF"/>
                </a:highlight>
                <a:latin typeface="Roboto"/>
                <a:ea typeface="Roboto"/>
                <a:cs typeface="Roboto"/>
                <a:sym typeface="Roboto"/>
              </a:rPr>
              <a:t>By adding </a:t>
            </a:r>
            <a:r>
              <a:rPr b="1" lang="en" sz="2200">
                <a:solidFill>
                  <a:srgbClr val="1B1B1B"/>
                </a:solidFill>
                <a:latin typeface="Roboto Mono"/>
                <a:ea typeface="Roboto Mono"/>
                <a:cs typeface="Roboto Mono"/>
                <a:sym typeface="Roboto Mono"/>
              </a:rPr>
              <a:t>Cache-Control: no-cache</a:t>
            </a:r>
            <a:r>
              <a:rPr b="1" lang="en" sz="2300">
                <a:solidFill>
                  <a:srgbClr val="1B1B1B"/>
                </a:solidFill>
                <a:highlight>
                  <a:srgbClr val="FFFFFF"/>
                </a:highlight>
                <a:latin typeface="Roboto"/>
                <a:ea typeface="Roboto"/>
                <a:cs typeface="Roboto"/>
                <a:sym typeface="Roboto"/>
              </a:rPr>
              <a:t> </a:t>
            </a:r>
            <a:r>
              <a:rPr lang="en" sz="2300">
                <a:solidFill>
                  <a:srgbClr val="1B1B1B"/>
                </a:solidFill>
                <a:highlight>
                  <a:srgbClr val="FFFFFF"/>
                </a:highlight>
                <a:latin typeface="Roboto"/>
                <a:ea typeface="Roboto"/>
                <a:cs typeface="Roboto"/>
                <a:sym typeface="Roboto"/>
              </a:rPr>
              <a:t>to the response.</a:t>
            </a:r>
            <a:endParaRPr sz="2300">
              <a:solidFill>
                <a:srgbClr val="1B1B1B"/>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3100">
              <a:solidFill>
                <a:srgbClr val="1B1B1B"/>
              </a:solidFill>
              <a:highlight>
                <a:srgbClr val="FFFFFF"/>
              </a:highlight>
              <a:latin typeface="Times New Roman"/>
              <a:ea typeface="Times New Roman"/>
              <a:cs typeface="Times New Roman"/>
              <a:sym typeface="Times New Roman"/>
            </a:endParaRPr>
          </a:p>
        </p:txBody>
      </p:sp>
      <p:sp>
        <p:nvSpPr>
          <p:cNvPr id="460" name="Google Shape;460;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type="title"/>
          </p:nvPr>
        </p:nvSpPr>
        <p:spPr>
          <a:xfrm>
            <a:off x="1002600" y="615425"/>
            <a:ext cx="76842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Don’t Cache </a:t>
            </a:r>
            <a:endParaRPr sz="3700"/>
          </a:p>
        </p:txBody>
      </p:sp>
      <p:sp>
        <p:nvSpPr>
          <p:cNvPr id="466" name="Google Shape;466;p81"/>
          <p:cNvSpPr txBox="1"/>
          <p:nvPr/>
        </p:nvSpPr>
        <p:spPr>
          <a:xfrm>
            <a:off x="1002600" y="1407125"/>
            <a:ext cx="7122600" cy="359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1B1B1B"/>
                </a:solidFill>
                <a:highlight>
                  <a:srgbClr val="FFFFFF"/>
                </a:highlight>
                <a:latin typeface="Times New Roman"/>
                <a:ea typeface="Times New Roman"/>
                <a:cs typeface="Times New Roman"/>
                <a:sym typeface="Times New Roman"/>
              </a:rPr>
              <a:t>When dealing with </a:t>
            </a:r>
            <a:endParaRPr sz="2400">
              <a:solidFill>
                <a:srgbClr val="1B1B1B"/>
              </a:solidFill>
              <a:highlight>
                <a:srgbClr val="FFFFFF"/>
              </a:highlight>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Sensitive data </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Dynamic or frequently-changing data </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Security concerns </a:t>
            </a:r>
            <a:endParaRPr sz="22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2100">
                <a:solidFill>
                  <a:srgbClr val="1B1B1B"/>
                </a:solidFill>
                <a:highlight>
                  <a:srgbClr val="FFFFFF"/>
                </a:highlight>
                <a:latin typeface="Roboto"/>
                <a:ea typeface="Roboto"/>
                <a:cs typeface="Roboto"/>
                <a:sym typeface="Roboto"/>
              </a:rPr>
              <a:t>By adding </a:t>
            </a:r>
            <a:r>
              <a:rPr b="1" lang="en" sz="2000">
                <a:solidFill>
                  <a:srgbClr val="1B1B1B"/>
                </a:solidFill>
                <a:latin typeface="Roboto Mono"/>
                <a:ea typeface="Roboto Mono"/>
                <a:cs typeface="Roboto Mono"/>
                <a:sym typeface="Roboto Mono"/>
              </a:rPr>
              <a:t>Cache-Control: no-store </a:t>
            </a:r>
            <a:r>
              <a:rPr b="1" lang="en" sz="2100">
                <a:solidFill>
                  <a:srgbClr val="1B1B1B"/>
                </a:solidFill>
                <a:highlight>
                  <a:srgbClr val="FFFFFF"/>
                </a:highlight>
                <a:latin typeface="Roboto"/>
                <a:ea typeface="Roboto"/>
                <a:cs typeface="Roboto"/>
                <a:sym typeface="Roboto"/>
              </a:rPr>
              <a:t> </a:t>
            </a:r>
            <a:r>
              <a:rPr lang="en" sz="2100">
                <a:solidFill>
                  <a:srgbClr val="1B1B1B"/>
                </a:solidFill>
                <a:highlight>
                  <a:srgbClr val="FFFFFF"/>
                </a:highlight>
                <a:latin typeface="Roboto"/>
                <a:ea typeface="Roboto"/>
                <a:cs typeface="Roboto"/>
                <a:sym typeface="Roboto"/>
              </a:rPr>
              <a:t>to the response.</a:t>
            </a:r>
            <a:endParaRPr sz="2100">
              <a:solidFill>
                <a:srgbClr val="1B1B1B"/>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2100">
              <a:solidFill>
                <a:srgbClr val="1B1B1B"/>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p:txBody>
      </p:sp>
      <p:sp>
        <p:nvSpPr>
          <p:cNvPr id="467" name="Google Shape;46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type="title"/>
          </p:nvPr>
        </p:nvSpPr>
        <p:spPr>
          <a:xfrm>
            <a:off x="893875" y="428450"/>
            <a:ext cx="7684200" cy="6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t/>
            </a:r>
            <a:endParaRPr sz="1300" u="sng">
              <a:solidFill>
                <a:schemeClr val="hlink"/>
              </a:solidFill>
              <a:highlight>
                <a:srgbClr val="FFFFFF"/>
              </a:highlight>
              <a:latin typeface="Roboto"/>
              <a:ea typeface="Roboto"/>
              <a:cs typeface="Roboto"/>
              <a:sym typeface="Roboto"/>
            </a:endParaRPr>
          </a:p>
          <a:p>
            <a:pPr indent="0" lvl="0" marL="0" rtl="0" algn="l">
              <a:lnSpc>
                <a:spcPct val="100000"/>
              </a:lnSpc>
              <a:spcBef>
                <a:spcPts val="400"/>
              </a:spcBef>
              <a:spcAft>
                <a:spcPts val="0"/>
              </a:spcAft>
              <a:buSzPts val="1800"/>
              <a:buNone/>
            </a:pPr>
            <a:r>
              <a:rPr lang="en" sz="3700"/>
              <a:t>Avoiding Revalidation </a:t>
            </a:r>
            <a:endParaRPr sz="3700"/>
          </a:p>
        </p:txBody>
      </p:sp>
      <p:sp>
        <p:nvSpPr>
          <p:cNvPr id="473" name="Google Shape;473;p82"/>
          <p:cNvSpPr txBox="1"/>
          <p:nvPr/>
        </p:nvSpPr>
        <p:spPr>
          <a:xfrm>
            <a:off x="948200" y="1515875"/>
            <a:ext cx="7684200" cy="25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Cache-Control: max-age=31536000, immutable</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1B1B1B"/>
                </a:solidFill>
                <a:highlight>
                  <a:srgbClr val="FFFFFF"/>
                </a:highlight>
                <a:latin typeface="Times New Roman"/>
                <a:ea typeface="Times New Roman"/>
                <a:cs typeface="Times New Roman"/>
                <a:sym typeface="Times New Roman"/>
              </a:rPr>
              <a:t>The </a:t>
            </a:r>
            <a:r>
              <a:rPr b="1" lang="en" sz="2300">
                <a:solidFill>
                  <a:srgbClr val="1B1B1B"/>
                </a:solidFill>
                <a:latin typeface="Times New Roman"/>
                <a:ea typeface="Times New Roman"/>
                <a:cs typeface="Times New Roman"/>
                <a:sym typeface="Times New Roman"/>
              </a:rPr>
              <a:t>immutable</a:t>
            </a:r>
            <a:r>
              <a:rPr lang="en" sz="2400">
                <a:solidFill>
                  <a:srgbClr val="1B1B1B"/>
                </a:solidFill>
                <a:highlight>
                  <a:srgbClr val="FFFFFF"/>
                </a:highlight>
                <a:latin typeface="Times New Roman"/>
                <a:ea typeface="Times New Roman"/>
                <a:cs typeface="Times New Roman"/>
                <a:sym typeface="Times New Roman"/>
              </a:rPr>
              <a:t> directive explicitly indicates that revalidation is not required because the content never changes.</a:t>
            </a:r>
            <a:endParaRPr b="1" sz="2900">
              <a:latin typeface="Times New Roman"/>
              <a:ea typeface="Times New Roman"/>
              <a:cs typeface="Times New Roman"/>
              <a:sym typeface="Times New Roman"/>
            </a:endParaRPr>
          </a:p>
          <a:p>
            <a:pPr indent="0" lvl="0" marL="0" rtl="0" algn="l">
              <a:spcBef>
                <a:spcPts val="0"/>
              </a:spcBef>
              <a:spcAft>
                <a:spcPts val="0"/>
              </a:spcAft>
              <a:buNone/>
            </a:pPr>
            <a:r>
              <a:t/>
            </a:r>
            <a:endParaRPr b="1" sz="2900">
              <a:latin typeface="Times New Roman"/>
              <a:ea typeface="Times New Roman"/>
              <a:cs typeface="Times New Roman"/>
              <a:sym typeface="Times New Roman"/>
            </a:endParaRPr>
          </a:p>
          <a:p>
            <a:pPr indent="0" lvl="0" marL="0" rtl="0" algn="l">
              <a:spcBef>
                <a:spcPts val="0"/>
              </a:spcBef>
              <a:spcAft>
                <a:spcPts val="0"/>
              </a:spcAft>
              <a:buNone/>
            </a:pPr>
            <a:r>
              <a:t/>
            </a:r>
            <a:endParaRPr b="1" sz="23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74" name="Google Shape;474;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3"/>
          <p:cNvSpPr txBox="1"/>
          <p:nvPr>
            <p:ph type="title"/>
          </p:nvPr>
        </p:nvSpPr>
        <p:spPr>
          <a:xfrm>
            <a:off x="1002600" y="615425"/>
            <a:ext cx="7684200" cy="61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Deletion of Cached Contents </a:t>
            </a:r>
            <a:endParaRPr sz="3700"/>
          </a:p>
        </p:txBody>
      </p:sp>
      <p:sp>
        <p:nvSpPr>
          <p:cNvPr id="480" name="Google Shape;480;p83"/>
          <p:cNvSpPr txBox="1"/>
          <p:nvPr/>
        </p:nvSpPr>
        <p:spPr>
          <a:xfrm>
            <a:off x="1046100" y="1407125"/>
            <a:ext cx="7079100" cy="359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Manual Deletion</a:t>
            </a:r>
            <a:r>
              <a:rPr lang="en" sz="2000">
                <a:solidFill>
                  <a:schemeClr val="dk1"/>
                </a:solidFill>
                <a:latin typeface="Times New Roman"/>
                <a:ea typeface="Times New Roman"/>
                <a:cs typeface="Times New Roman"/>
                <a:sym typeface="Times New Roman"/>
              </a:rPr>
              <a:t>: Users can clear browser cache via settings.</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Cache Expiry</a:t>
            </a:r>
            <a:r>
              <a:rPr lang="en" sz="2000">
                <a:solidFill>
                  <a:schemeClr val="dk1"/>
                </a:solidFill>
                <a:latin typeface="Times New Roman"/>
                <a:ea typeface="Times New Roman"/>
                <a:cs typeface="Times New Roman"/>
                <a:sym typeface="Times New Roman"/>
              </a:rPr>
              <a:t>: Content is replaced or revalidate when it exceeds </a:t>
            </a:r>
            <a:r>
              <a:rPr lang="en" sz="2000">
                <a:solidFill>
                  <a:srgbClr val="188038"/>
                </a:solidFill>
                <a:latin typeface="Times New Roman"/>
                <a:ea typeface="Times New Roman"/>
                <a:cs typeface="Times New Roman"/>
                <a:sym typeface="Times New Roman"/>
              </a:rPr>
              <a:t>max-age</a:t>
            </a:r>
            <a:r>
              <a:rPr lang="en" sz="2000">
                <a:solidFill>
                  <a:schemeClr val="dk1"/>
                </a:solidFill>
                <a:latin typeface="Times New Roman"/>
                <a:ea typeface="Times New Roman"/>
                <a:cs typeface="Times New Roman"/>
                <a:sym typeface="Times New Roman"/>
              </a:rPr>
              <a:t> or </a:t>
            </a:r>
            <a:r>
              <a:rPr lang="en" sz="2000">
                <a:solidFill>
                  <a:srgbClr val="188038"/>
                </a:solidFill>
                <a:latin typeface="Times New Roman"/>
                <a:ea typeface="Times New Roman"/>
                <a:cs typeface="Times New Roman"/>
                <a:sym typeface="Times New Roman"/>
              </a:rPr>
              <a:t>Expires</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Cache Invalidations</a:t>
            </a:r>
            <a:r>
              <a:rPr lang="en" sz="2000">
                <a:solidFill>
                  <a:schemeClr val="dk1"/>
                </a:solidFill>
                <a:latin typeface="Times New Roman"/>
                <a:ea typeface="Times New Roman"/>
                <a:cs typeface="Times New Roman"/>
                <a:sym typeface="Times New Roman"/>
              </a:rPr>
              <a:t>: Developers use techniques like versioned URLs to force deletion.</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No-Store Directive</a:t>
            </a:r>
            <a:r>
              <a:rPr lang="en" sz="2000">
                <a:solidFill>
                  <a:schemeClr val="dk1"/>
                </a:solidFill>
                <a:latin typeface="Times New Roman"/>
                <a:ea typeface="Times New Roman"/>
                <a:cs typeface="Times New Roman"/>
                <a:sym typeface="Times New Roman"/>
              </a:rPr>
              <a:t>: Prevents caching entirely, avoiding stored content</a:t>
            </a:r>
            <a:endParaRPr sz="2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2600">
              <a:solidFill>
                <a:srgbClr val="1B1B1B"/>
              </a:solidFill>
              <a:highlight>
                <a:srgbClr val="FFFFFF"/>
              </a:highlight>
              <a:latin typeface="Times New Roman"/>
              <a:ea typeface="Times New Roman"/>
              <a:cs typeface="Times New Roman"/>
              <a:sym typeface="Times New Roman"/>
            </a:endParaRPr>
          </a:p>
        </p:txBody>
      </p:sp>
      <p:sp>
        <p:nvSpPr>
          <p:cNvPr id="481" name="Google Shape;481;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4"/>
          <p:cNvSpPr txBox="1"/>
          <p:nvPr>
            <p:ph type="title"/>
          </p:nvPr>
        </p:nvSpPr>
        <p:spPr>
          <a:xfrm>
            <a:off x="1002600" y="615425"/>
            <a:ext cx="7684200" cy="454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Cache Busting</a:t>
            </a:r>
            <a:endParaRPr sz="3700"/>
          </a:p>
        </p:txBody>
      </p:sp>
      <p:sp>
        <p:nvSpPr>
          <p:cNvPr id="487" name="Google Shape;487;p84"/>
          <p:cNvSpPr txBox="1"/>
          <p:nvPr/>
        </p:nvSpPr>
        <p:spPr>
          <a:xfrm>
            <a:off x="611125" y="1309250"/>
            <a:ext cx="7684200" cy="3577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When</a:t>
            </a:r>
            <a:r>
              <a:rPr lang="en" sz="2000">
                <a:solidFill>
                  <a:schemeClr val="dk1"/>
                </a:solidFill>
                <a:latin typeface="Times New Roman"/>
                <a:ea typeface="Times New Roman"/>
                <a:cs typeface="Times New Roman"/>
                <a:sym typeface="Times New Roman"/>
              </a:rPr>
              <a:t>: Done when updated resources need to replace cached ones.</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Why</a:t>
            </a:r>
            <a:r>
              <a:rPr lang="en" sz="2000">
                <a:solidFill>
                  <a:schemeClr val="dk1"/>
                </a:solidFill>
                <a:latin typeface="Times New Roman"/>
                <a:ea typeface="Times New Roman"/>
                <a:cs typeface="Times New Roman"/>
                <a:sym typeface="Times New Roman"/>
              </a:rPr>
              <a:t>: Prevents users from accessing stale content.</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How</a:t>
            </a:r>
            <a:r>
              <a:rPr lang="en" sz="2000">
                <a:solidFill>
                  <a:schemeClr val="dk1"/>
                </a:solidFill>
                <a:latin typeface="Times New Roman"/>
                <a:ea typeface="Times New Roman"/>
                <a:cs typeface="Times New Roman"/>
                <a:sym typeface="Times New Roman"/>
              </a:rPr>
              <a:t>: Use versioned URLs (e.g., </a:t>
            </a:r>
            <a:r>
              <a:rPr lang="en" sz="2000">
                <a:solidFill>
                  <a:srgbClr val="188038"/>
                </a:solidFill>
                <a:latin typeface="Times New Roman"/>
                <a:ea typeface="Times New Roman"/>
                <a:cs typeface="Times New Roman"/>
                <a:sym typeface="Times New Roman"/>
              </a:rPr>
              <a:t>file-v2.js</a:t>
            </a:r>
            <a:r>
              <a:rPr lang="en" sz="2000">
                <a:solidFill>
                  <a:schemeClr val="dk1"/>
                </a:solidFill>
                <a:latin typeface="Times New Roman"/>
                <a:ea typeface="Times New Roman"/>
                <a:cs typeface="Times New Roman"/>
                <a:sym typeface="Times New Roman"/>
              </a:rPr>
              <a:t>) or query strings (e.g., </a:t>
            </a:r>
            <a:r>
              <a:rPr lang="en" sz="2000">
                <a:solidFill>
                  <a:srgbClr val="188038"/>
                </a:solidFill>
                <a:latin typeface="Times New Roman"/>
                <a:ea typeface="Times New Roman"/>
                <a:cs typeface="Times New Roman"/>
                <a:sym typeface="Times New Roman"/>
              </a:rPr>
              <a:t>file.js?v=2</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Purpose</a:t>
            </a:r>
            <a:r>
              <a:rPr lang="en" sz="2000">
                <a:solidFill>
                  <a:schemeClr val="dk1"/>
                </a:solidFill>
                <a:latin typeface="Times New Roman"/>
                <a:ea typeface="Times New Roman"/>
                <a:cs typeface="Times New Roman"/>
                <a:sym typeface="Times New Roman"/>
              </a:rPr>
              <a:t>: Ensures users get the latest updates seamlessly.</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3000">
              <a:solidFill>
                <a:srgbClr val="1B1B1B"/>
              </a:solidFill>
              <a:highlight>
                <a:srgbClr val="FFFFFF"/>
              </a:highlight>
              <a:latin typeface="Times New Roman"/>
              <a:ea typeface="Times New Roman"/>
              <a:cs typeface="Times New Roman"/>
              <a:sym typeface="Times New Roman"/>
            </a:endParaRPr>
          </a:p>
        </p:txBody>
      </p:sp>
      <p:sp>
        <p:nvSpPr>
          <p:cNvPr id="488" name="Google Shape;48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5"/>
          <p:cNvSpPr txBox="1"/>
          <p:nvPr>
            <p:ph type="title"/>
          </p:nvPr>
        </p:nvSpPr>
        <p:spPr>
          <a:xfrm>
            <a:off x="991725" y="558925"/>
            <a:ext cx="7684200" cy="54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Some Best Practices While Caching</a:t>
            </a:r>
            <a:endParaRPr sz="3700"/>
          </a:p>
        </p:txBody>
      </p:sp>
      <p:sp>
        <p:nvSpPr>
          <p:cNvPr id="494" name="Google Shape;494;p85"/>
          <p:cNvSpPr txBox="1"/>
          <p:nvPr/>
        </p:nvSpPr>
        <p:spPr>
          <a:xfrm>
            <a:off x="1032450" y="1276625"/>
            <a:ext cx="7079100" cy="3599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1B1B"/>
              </a:buClr>
              <a:buSzPts val="1400"/>
              <a:buChar char="●"/>
            </a:pPr>
            <a:r>
              <a:rPr lang="en" sz="2000">
                <a:solidFill>
                  <a:srgbClr val="1B1B1B"/>
                </a:solidFill>
                <a:highlight>
                  <a:srgbClr val="FFFFFF"/>
                </a:highlight>
                <a:latin typeface="Times New Roman"/>
                <a:ea typeface="Times New Roman"/>
                <a:cs typeface="Times New Roman"/>
                <a:sym typeface="Times New Roman"/>
              </a:rPr>
              <a:t>If both </a:t>
            </a:r>
            <a:r>
              <a:rPr b="1" lang="en" sz="1900">
                <a:solidFill>
                  <a:srgbClr val="1B1B1B"/>
                </a:solidFill>
                <a:latin typeface="Times New Roman"/>
                <a:ea typeface="Times New Roman"/>
                <a:cs typeface="Times New Roman"/>
                <a:sym typeface="Times New Roman"/>
              </a:rPr>
              <a:t>Expires</a:t>
            </a:r>
            <a:r>
              <a:rPr b="1" lang="en" sz="2000">
                <a:solidFill>
                  <a:srgbClr val="1B1B1B"/>
                </a:solidFill>
                <a:highlight>
                  <a:srgbClr val="FFFFFF"/>
                </a:highlight>
                <a:latin typeface="Times New Roman"/>
                <a:ea typeface="Times New Roman"/>
                <a:cs typeface="Times New Roman"/>
                <a:sym typeface="Times New Roman"/>
              </a:rPr>
              <a:t> </a:t>
            </a:r>
            <a:r>
              <a:rPr lang="en" sz="2000">
                <a:solidFill>
                  <a:srgbClr val="1B1B1B"/>
                </a:solidFill>
                <a:highlight>
                  <a:srgbClr val="FFFFFF"/>
                </a:highlight>
                <a:latin typeface="Times New Roman"/>
                <a:ea typeface="Times New Roman"/>
                <a:cs typeface="Times New Roman"/>
                <a:sym typeface="Times New Roman"/>
              </a:rPr>
              <a:t>and </a:t>
            </a:r>
            <a:r>
              <a:rPr b="1" lang="en" sz="1900">
                <a:solidFill>
                  <a:srgbClr val="1B1B1B"/>
                </a:solidFill>
                <a:latin typeface="Times New Roman"/>
                <a:ea typeface="Times New Roman"/>
                <a:cs typeface="Times New Roman"/>
                <a:sym typeface="Times New Roman"/>
              </a:rPr>
              <a:t>Cache-Control: max-age</a:t>
            </a:r>
            <a:r>
              <a:rPr lang="en" sz="2000">
                <a:solidFill>
                  <a:srgbClr val="1B1B1B"/>
                </a:solidFill>
                <a:highlight>
                  <a:srgbClr val="FFFFFF"/>
                </a:highlight>
                <a:latin typeface="Times New Roman"/>
                <a:ea typeface="Times New Roman"/>
                <a:cs typeface="Times New Roman"/>
                <a:sym typeface="Times New Roman"/>
              </a:rPr>
              <a:t> are available, </a:t>
            </a:r>
            <a:r>
              <a:rPr b="1" lang="en" sz="1900">
                <a:solidFill>
                  <a:srgbClr val="1B1B1B"/>
                </a:solidFill>
                <a:latin typeface="Times New Roman"/>
                <a:ea typeface="Times New Roman"/>
                <a:cs typeface="Times New Roman"/>
                <a:sym typeface="Times New Roman"/>
              </a:rPr>
              <a:t>max-age</a:t>
            </a:r>
            <a:r>
              <a:rPr lang="en" sz="2000">
                <a:solidFill>
                  <a:srgbClr val="1B1B1B"/>
                </a:solidFill>
                <a:highlight>
                  <a:srgbClr val="FFFFFF"/>
                </a:highlight>
                <a:latin typeface="Times New Roman"/>
                <a:ea typeface="Times New Roman"/>
                <a:cs typeface="Times New Roman"/>
                <a:sym typeface="Times New Roman"/>
              </a:rPr>
              <a:t> is defined to be preferred.</a:t>
            </a:r>
            <a:endParaRPr sz="2000">
              <a:solidFill>
                <a:srgbClr val="1B1B1B"/>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1B1B1B"/>
              </a:buClr>
              <a:buSzPts val="1900"/>
              <a:buFont typeface="Times New Roman"/>
              <a:buChar char="●"/>
            </a:pPr>
            <a:r>
              <a:rPr lang="en" sz="1900">
                <a:solidFill>
                  <a:srgbClr val="1B1B1B"/>
                </a:solidFill>
                <a:highlight>
                  <a:srgbClr val="FFFFFF"/>
                </a:highlight>
                <a:latin typeface="Times New Roman"/>
                <a:ea typeface="Times New Roman"/>
                <a:cs typeface="Times New Roman"/>
                <a:sym typeface="Times New Roman"/>
              </a:rPr>
              <a:t>Using </a:t>
            </a:r>
            <a:r>
              <a:rPr lang="en" sz="1800">
                <a:solidFill>
                  <a:srgbClr val="2CA3DB"/>
                </a:solidFill>
                <a:highlight>
                  <a:srgbClr val="FFFFFF"/>
                </a:highlight>
                <a:latin typeface="Times New Roman"/>
                <a:ea typeface="Times New Roman"/>
                <a:cs typeface="Times New Roman"/>
                <a:sym typeface="Times New Roman"/>
              </a:rPr>
              <a:t>Cache-Control:max-age=3600,must-revalidate,proxy-revalidate</a:t>
            </a:r>
            <a:r>
              <a:rPr b="1" lang="en" sz="1800">
                <a:solidFill>
                  <a:srgbClr val="2CA3DB"/>
                </a:solidFill>
                <a:highlight>
                  <a:srgbClr val="FFFFFF"/>
                </a:highlight>
                <a:latin typeface="Times New Roman"/>
                <a:ea typeface="Times New Roman"/>
                <a:cs typeface="Times New Roman"/>
                <a:sym typeface="Times New Roman"/>
              </a:rPr>
              <a:t> </a:t>
            </a:r>
            <a:r>
              <a:rPr lang="en" sz="1800">
                <a:solidFill>
                  <a:srgbClr val="1B1B1B"/>
                </a:solidFill>
                <a:highlight>
                  <a:srgbClr val="FFFFFF"/>
                </a:highlight>
                <a:latin typeface="Times New Roman"/>
                <a:ea typeface="Times New Roman"/>
                <a:cs typeface="Times New Roman"/>
                <a:sym typeface="Times New Roman"/>
              </a:rPr>
              <a:t>together</a:t>
            </a:r>
            <a:endParaRPr sz="1800">
              <a:solidFill>
                <a:srgbClr val="1B1B1B"/>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1B1B1B"/>
              </a:buClr>
              <a:buSzPts val="1800"/>
              <a:buFont typeface="Times New Roman"/>
              <a:buChar char="●"/>
            </a:pPr>
            <a:r>
              <a:rPr lang="en" sz="1800">
                <a:solidFill>
                  <a:srgbClr val="1B1B1B"/>
                </a:solidFill>
                <a:highlight>
                  <a:srgbClr val="FFFFFF"/>
                </a:highlight>
                <a:latin typeface="Times New Roman"/>
                <a:ea typeface="Times New Roman"/>
                <a:cs typeface="Times New Roman"/>
                <a:sym typeface="Times New Roman"/>
              </a:rPr>
              <a:t>Use of </a:t>
            </a:r>
            <a:r>
              <a:rPr lang="en" sz="1800">
                <a:solidFill>
                  <a:srgbClr val="188038"/>
                </a:solidFill>
                <a:highlight>
                  <a:srgbClr val="FFFFFF"/>
                </a:highlight>
                <a:latin typeface="Times New Roman"/>
                <a:ea typeface="Times New Roman"/>
                <a:cs typeface="Times New Roman"/>
                <a:sym typeface="Times New Roman"/>
              </a:rPr>
              <a:t>kitchen-sink headers</a:t>
            </a:r>
            <a:r>
              <a:rPr lang="en" sz="1800">
                <a:solidFill>
                  <a:srgbClr val="1B1B1B"/>
                </a:solidFill>
                <a:highlight>
                  <a:srgbClr val="FFFFFF"/>
                </a:highlight>
                <a:latin typeface="Times New Roman"/>
                <a:ea typeface="Times New Roman"/>
                <a:cs typeface="Times New Roman"/>
                <a:sym typeface="Times New Roman"/>
              </a:rPr>
              <a:t> to deal with the outdated implementation.</a:t>
            </a:r>
            <a:endParaRPr sz="18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800">
                <a:solidFill>
                  <a:srgbClr val="2CA3DB"/>
                </a:solidFill>
                <a:highlight>
                  <a:srgbClr val="FFFFFF"/>
                </a:highlight>
                <a:latin typeface="Times New Roman"/>
                <a:ea typeface="Times New Roman"/>
                <a:cs typeface="Times New Roman"/>
                <a:sym typeface="Times New Roman"/>
              </a:rPr>
              <a:t>Cache-Control: no-cache,max-age=0, must-revalidate</a:t>
            </a:r>
            <a:endParaRPr sz="1800">
              <a:solidFill>
                <a:srgbClr val="2CA3D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rPr lang="en" sz="1800">
                <a:solidFill>
                  <a:srgbClr val="2CA3DB"/>
                </a:solidFill>
                <a:highlight>
                  <a:srgbClr val="FFFFFF"/>
                </a:highlight>
                <a:latin typeface="Times New Roman"/>
                <a:ea typeface="Times New Roman"/>
                <a:cs typeface="Times New Roman"/>
                <a:sym typeface="Times New Roman"/>
              </a:rPr>
              <a:t>Cache-Control: no-store,no-cache,max-age=0, must-revalidate</a:t>
            </a:r>
            <a:endParaRPr sz="1800">
              <a:solidFill>
                <a:srgbClr val="2CA3D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ts val="1100"/>
              <a:buFont typeface="Arial"/>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700">
              <a:solidFill>
                <a:srgbClr val="1B1B1B"/>
              </a:solidFill>
              <a:highlight>
                <a:srgbClr val="FFFFFF"/>
              </a:highlight>
              <a:latin typeface="Times New Roman"/>
              <a:ea typeface="Times New Roman"/>
              <a:cs typeface="Times New Roman"/>
              <a:sym typeface="Times New Roman"/>
            </a:endParaRPr>
          </a:p>
        </p:txBody>
      </p:sp>
      <p:sp>
        <p:nvSpPr>
          <p:cNvPr id="495" name="Google Shape;495;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6"/>
          <p:cNvSpPr txBox="1"/>
          <p:nvPr>
            <p:ph type="title"/>
          </p:nvPr>
        </p:nvSpPr>
        <p:spPr>
          <a:xfrm>
            <a:off x="991725" y="558925"/>
            <a:ext cx="7684200" cy="54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3700"/>
              <a:t>Some Best Practices While Caching</a:t>
            </a:r>
            <a:endParaRPr sz="3700"/>
          </a:p>
        </p:txBody>
      </p:sp>
      <p:sp>
        <p:nvSpPr>
          <p:cNvPr id="501" name="Google Shape;501;p86"/>
          <p:cNvSpPr txBox="1"/>
          <p:nvPr/>
        </p:nvSpPr>
        <p:spPr>
          <a:xfrm>
            <a:off x="1046100" y="1407125"/>
            <a:ext cx="7079100" cy="35994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Font typeface="Times New Roman"/>
              <a:buChar char="❏"/>
            </a:pPr>
            <a:r>
              <a:rPr b="1" lang="en" sz="2300">
                <a:solidFill>
                  <a:schemeClr val="dk1"/>
                </a:solidFill>
                <a:latin typeface="Times New Roman"/>
                <a:ea typeface="Times New Roman"/>
                <a:cs typeface="Times New Roman"/>
                <a:sym typeface="Times New Roman"/>
              </a:rPr>
              <a:t>Use </a:t>
            </a:r>
            <a:r>
              <a:rPr b="1" lang="en" sz="2300">
                <a:solidFill>
                  <a:srgbClr val="2CA3DB"/>
                </a:solidFill>
                <a:latin typeface="Times New Roman"/>
                <a:ea typeface="Times New Roman"/>
                <a:cs typeface="Times New Roman"/>
                <a:sym typeface="Times New Roman"/>
              </a:rPr>
              <a:t>ETag</a:t>
            </a:r>
            <a:r>
              <a:rPr b="1" lang="en" sz="2300">
                <a:solidFill>
                  <a:schemeClr val="dk1"/>
                </a:solidFill>
                <a:latin typeface="Times New Roman"/>
                <a:ea typeface="Times New Roman"/>
                <a:cs typeface="Times New Roman"/>
                <a:sym typeface="Times New Roman"/>
              </a:rPr>
              <a:t> </a:t>
            </a:r>
            <a:r>
              <a:rPr lang="en" sz="2300">
                <a:solidFill>
                  <a:schemeClr val="dk1"/>
                </a:solidFill>
                <a:latin typeface="Times New Roman"/>
                <a:ea typeface="Times New Roman"/>
                <a:cs typeface="Times New Roman"/>
                <a:sym typeface="Times New Roman"/>
              </a:rPr>
              <a:t>for dynamic or frequently changing resources to ensure precise, content-based validation.</a:t>
            </a:r>
            <a:endParaRPr sz="23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b="1" lang="en" sz="2300">
                <a:solidFill>
                  <a:schemeClr val="dk1"/>
                </a:solidFill>
                <a:latin typeface="Times New Roman"/>
                <a:ea typeface="Times New Roman"/>
                <a:cs typeface="Times New Roman"/>
                <a:sym typeface="Times New Roman"/>
              </a:rPr>
              <a:t>Use </a:t>
            </a:r>
            <a:r>
              <a:rPr b="1" lang="en" sz="2300">
                <a:solidFill>
                  <a:srgbClr val="2CA3DB"/>
                </a:solidFill>
                <a:latin typeface="Times New Roman"/>
                <a:ea typeface="Times New Roman"/>
                <a:cs typeface="Times New Roman"/>
                <a:sym typeface="Times New Roman"/>
              </a:rPr>
              <a:t>Last-Modified</a:t>
            </a:r>
            <a:r>
              <a:rPr lang="en" sz="2300">
                <a:solidFill>
                  <a:schemeClr val="dk1"/>
                </a:solidFill>
                <a:latin typeface="Times New Roman"/>
                <a:ea typeface="Times New Roman"/>
                <a:cs typeface="Times New Roman"/>
                <a:sym typeface="Times New Roman"/>
              </a:rPr>
              <a:t>  for a simple solution when resource modification times are reliable and consistent.</a:t>
            </a:r>
            <a:endParaRPr sz="2300">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b="1" sz="29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700">
              <a:solidFill>
                <a:srgbClr val="1B1B1B"/>
              </a:solidFill>
              <a:highlight>
                <a:srgbClr val="FFFFFF"/>
              </a:highlight>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700">
              <a:solidFill>
                <a:srgbClr val="1B1B1B"/>
              </a:solidFill>
              <a:highlight>
                <a:srgbClr val="FFFFFF"/>
              </a:highlight>
              <a:latin typeface="Times New Roman"/>
              <a:ea typeface="Times New Roman"/>
              <a:cs typeface="Times New Roman"/>
              <a:sym typeface="Times New Roman"/>
            </a:endParaRPr>
          </a:p>
        </p:txBody>
      </p:sp>
      <p:sp>
        <p:nvSpPr>
          <p:cNvPr id="502" name="Google Shape;50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7"/>
          <p:cNvSpPr txBox="1"/>
          <p:nvPr>
            <p:ph type="title"/>
          </p:nvPr>
        </p:nvSpPr>
        <p:spPr>
          <a:xfrm>
            <a:off x="556750" y="558925"/>
            <a:ext cx="8481900" cy="728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 sz="2600"/>
              <a:t>What Happens When Cache-Control Information is Missing?</a:t>
            </a:r>
            <a:endParaRPr sz="2600"/>
          </a:p>
        </p:txBody>
      </p:sp>
      <p:sp>
        <p:nvSpPr>
          <p:cNvPr id="508" name="Google Shape;508;p87"/>
          <p:cNvSpPr txBox="1"/>
          <p:nvPr/>
        </p:nvSpPr>
        <p:spPr>
          <a:xfrm>
            <a:off x="817750" y="1852975"/>
            <a:ext cx="7079100" cy="303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1B1B1B"/>
                </a:solidFill>
                <a:highlight>
                  <a:srgbClr val="FFFFFF"/>
                </a:highlight>
                <a:latin typeface="Times New Roman"/>
                <a:ea typeface="Times New Roman"/>
                <a:cs typeface="Times New Roman"/>
                <a:sym typeface="Times New Roman"/>
              </a:rPr>
              <a:t>Browsers use heuristics (rules or algorithms) to decide how long to keep a cached resource, often based on the last-modified date or the age of the cached resource. This is called </a:t>
            </a:r>
            <a:r>
              <a:rPr b="1" lang="en" sz="2200">
                <a:solidFill>
                  <a:srgbClr val="1B1B1B"/>
                </a:solidFill>
                <a:highlight>
                  <a:srgbClr val="FFFFFF"/>
                </a:highlight>
                <a:latin typeface="Times New Roman"/>
                <a:ea typeface="Times New Roman"/>
                <a:cs typeface="Times New Roman"/>
                <a:sym typeface="Times New Roman"/>
              </a:rPr>
              <a:t>Heuristic Caching .</a:t>
            </a:r>
            <a:endParaRPr b="1" sz="2200">
              <a:solidFill>
                <a:srgbClr val="1B1B1B"/>
              </a:solidFill>
              <a:highlight>
                <a:srgbClr val="FFFFFF"/>
              </a:highlight>
              <a:latin typeface="Times New Roman"/>
              <a:ea typeface="Times New Roman"/>
              <a:cs typeface="Times New Roman"/>
              <a:sym typeface="Times New Roman"/>
            </a:endParaRPr>
          </a:p>
        </p:txBody>
      </p:sp>
      <p:sp>
        <p:nvSpPr>
          <p:cNvPr id="509" name="Google Shape;50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2"/>
          <p:cNvSpPr txBox="1"/>
          <p:nvPr>
            <p:ph type="title"/>
          </p:nvPr>
        </p:nvSpPr>
        <p:spPr>
          <a:xfrm>
            <a:off x="811900" y="722078"/>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Calibri"/>
              <a:buNone/>
            </a:pPr>
            <a:r>
              <a:rPr lang="en" sz="4100"/>
              <a:t>Web Caching </a:t>
            </a:r>
            <a:endParaRPr sz="4100"/>
          </a:p>
        </p:txBody>
      </p:sp>
      <p:sp>
        <p:nvSpPr>
          <p:cNvPr id="240" name="Google Shape;240;p52"/>
          <p:cNvSpPr txBox="1"/>
          <p:nvPr>
            <p:ph idx="1" type="body"/>
          </p:nvPr>
        </p:nvSpPr>
        <p:spPr>
          <a:xfrm>
            <a:off x="811900" y="1877000"/>
            <a:ext cx="7972200" cy="2207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Web caching involves storing copies of web files, like HTML pages or images, on a user's device or intermediary servers</a:t>
            </a:r>
            <a:r>
              <a:rPr lang="en"/>
              <a:t>.</a:t>
            </a:r>
            <a:endParaRPr sz="24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t/>
            </a:r>
            <a:endParaRPr sz="2400">
              <a:solidFill>
                <a:srgbClr val="1B1B1B"/>
              </a:solidFill>
              <a:highlight>
                <a:srgbClr val="FFFFFF"/>
              </a:highlight>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
                <a:solidFill>
                  <a:srgbClr val="1B004E"/>
                </a:solidFill>
                <a:highlight>
                  <a:srgbClr val="FFFFFF"/>
                </a:highlight>
                <a:latin typeface="Times New Roman"/>
                <a:ea typeface="Times New Roman"/>
                <a:cs typeface="Times New Roman"/>
                <a:sym typeface="Times New Roman"/>
              </a:rPr>
              <a:t>Of all the ways to improve website performance, caching is the most important one.</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41" name="Google Shape;241;p52"/>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8"/>
          <p:cNvSpPr txBox="1"/>
          <p:nvPr>
            <p:ph type="ctrTitle"/>
          </p:nvPr>
        </p:nvSpPr>
        <p:spPr>
          <a:xfrm>
            <a:off x="909775" y="1943600"/>
            <a:ext cx="8520600" cy="1536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5600"/>
              <a:t>Server Side Caching</a:t>
            </a:r>
            <a:endParaRPr sz="5600"/>
          </a:p>
          <a:p>
            <a:pPr indent="0" lvl="0" marL="0" rtl="0" algn="l">
              <a:spcBef>
                <a:spcPts val="0"/>
              </a:spcBef>
              <a:spcAft>
                <a:spcPts val="0"/>
              </a:spcAft>
              <a:buNone/>
            </a:pPr>
            <a:r>
              <a:rPr lang="en" sz="5600"/>
              <a:t>Strategy</a:t>
            </a:r>
            <a:endParaRPr sz="5600"/>
          </a:p>
        </p:txBody>
      </p:sp>
      <p:sp>
        <p:nvSpPr>
          <p:cNvPr id="515" name="Google Shape;515;p88"/>
          <p:cNvSpPr txBox="1"/>
          <p:nvPr/>
        </p:nvSpPr>
        <p:spPr>
          <a:xfrm>
            <a:off x="6296700" y="3694350"/>
            <a:ext cx="2535600" cy="1046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a:latin typeface="Georgia"/>
                <a:ea typeface="Georgia"/>
                <a:cs typeface="Georgia"/>
                <a:sym typeface="Georgia"/>
              </a:rPr>
              <a:t>Sumonta Saha Mridul</a:t>
            </a:r>
            <a:endParaRPr>
              <a:latin typeface="Georgia"/>
              <a:ea typeface="Georgia"/>
              <a:cs typeface="Georgia"/>
              <a:sym typeface="Georgia"/>
            </a:endParaRPr>
          </a:p>
          <a:p>
            <a:pPr indent="0" lvl="0" marL="0" rtl="0" algn="r">
              <a:lnSpc>
                <a:spcPct val="150000"/>
              </a:lnSpc>
              <a:spcBef>
                <a:spcPts val="0"/>
              </a:spcBef>
              <a:spcAft>
                <a:spcPts val="0"/>
              </a:spcAft>
              <a:buNone/>
            </a:pPr>
            <a:r>
              <a:rPr lang="en">
                <a:latin typeface="Georgia"/>
                <a:ea typeface="Georgia"/>
                <a:cs typeface="Georgia"/>
                <a:sym typeface="Georgia"/>
              </a:rPr>
              <a:t>Trainee Software Engineer</a:t>
            </a:r>
            <a:endParaRPr>
              <a:latin typeface="Georgia"/>
              <a:ea typeface="Georgia"/>
              <a:cs typeface="Georgia"/>
              <a:sym typeface="Georgia"/>
            </a:endParaRPr>
          </a:p>
          <a:p>
            <a:pPr indent="0" lvl="0" marL="0" rtl="0" algn="r">
              <a:lnSpc>
                <a:spcPct val="150000"/>
              </a:lnSpc>
              <a:spcBef>
                <a:spcPts val="0"/>
              </a:spcBef>
              <a:spcAft>
                <a:spcPts val="0"/>
              </a:spcAft>
              <a:buNone/>
            </a:pPr>
            <a:r>
              <a:rPr lang="en">
                <a:latin typeface="Georgia"/>
                <a:ea typeface="Georgia"/>
                <a:cs typeface="Georgia"/>
                <a:sym typeface="Georgia"/>
              </a:rPr>
              <a:t>Cefalo Bangladesh LTD.</a:t>
            </a:r>
            <a:endParaRPr>
              <a:latin typeface="Georgia"/>
              <a:ea typeface="Georgia"/>
              <a:cs typeface="Georgia"/>
              <a:sym typeface="Georgia"/>
            </a:endParaRPr>
          </a:p>
        </p:txBody>
      </p:sp>
      <p:sp>
        <p:nvSpPr>
          <p:cNvPr id="516" name="Google Shape;516;p88"/>
          <p:cNvSpPr txBox="1"/>
          <p:nvPr/>
        </p:nvSpPr>
        <p:spPr>
          <a:xfrm>
            <a:off x="909775" y="1237875"/>
            <a:ext cx="3363600" cy="22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500">
                <a:solidFill>
                  <a:srgbClr val="000000"/>
                </a:solidFill>
              </a:rPr>
              <a:t>A Quick Overview of</a:t>
            </a:r>
            <a:endParaRPr sz="2500">
              <a:solidFill>
                <a:srgbClr val="000000"/>
              </a:solidFill>
            </a:endParaRPr>
          </a:p>
        </p:txBody>
      </p:sp>
      <p:sp>
        <p:nvSpPr>
          <p:cNvPr id="517" name="Google Shape;517;p8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523" name="Google Shape;523;p89"/>
          <p:cNvPicPr preferRelativeResize="0"/>
          <p:nvPr/>
        </p:nvPicPr>
        <p:blipFill>
          <a:blip r:embed="rId3">
            <a:alphaModFix/>
          </a:blip>
          <a:stretch>
            <a:fillRect/>
          </a:stretch>
        </p:blipFill>
        <p:spPr>
          <a:xfrm>
            <a:off x="1961600" y="277675"/>
            <a:ext cx="5095875" cy="443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90"/>
          <p:cNvSpPr txBox="1"/>
          <p:nvPr/>
        </p:nvSpPr>
        <p:spPr>
          <a:xfrm>
            <a:off x="1094900" y="277625"/>
            <a:ext cx="66648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500">
                <a:solidFill>
                  <a:srgbClr val="005191"/>
                </a:solidFill>
              </a:rPr>
              <a:t>What is Server Side Caching?</a:t>
            </a:r>
            <a:endParaRPr b="1" sz="3500">
              <a:solidFill>
                <a:srgbClr val="005191"/>
              </a:solidFill>
            </a:endParaRPr>
          </a:p>
        </p:txBody>
      </p:sp>
      <p:pic>
        <p:nvPicPr>
          <p:cNvPr id="530" name="Google Shape;530;p90"/>
          <p:cNvPicPr preferRelativeResize="0"/>
          <p:nvPr/>
        </p:nvPicPr>
        <p:blipFill>
          <a:blip r:embed="rId3">
            <a:alphaModFix/>
          </a:blip>
          <a:stretch>
            <a:fillRect/>
          </a:stretch>
        </p:blipFill>
        <p:spPr>
          <a:xfrm>
            <a:off x="1153187" y="914575"/>
            <a:ext cx="6360626" cy="3496449"/>
          </a:xfrm>
          <a:prstGeom prst="rect">
            <a:avLst/>
          </a:prstGeom>
          <a:noFill/>
          <a:ln>
            <a:noFill/>
          </a:ln>
        </p:spPr>
      </p:pic>
      <p:sp>
        <p:nvSpPr>
          <p:cNvPr id="531" name="Google Shape;531;p90"/>
          <p:cNvSpPr txBox="1"/>
          <p:nvPr/>
        </p:nvSpPr>
        <p:spPr>
          <a:xfrm flipH="1">
            <a:off x="851475" y="4138950"/>
            <a:ext cx="7262400" cy="7695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Server-side caching generally refers to the cache layer positioned between the server's application logic and the database.</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91"/>
          <p:cNvSpPr txBox="1"/>
          <p:nvPr/>
        </p:nvSpPr>
        <p:spPr>
          <a:xfrm>
            <a:off x="898475" y="44470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700">
                <a:solidFill>
                  <a:srgbClr val="005191"/>
                </a:solidFill>
              </a:rPr>
              <a:t>What is Cache Hit &amp; Cache Miss?</a:t>
            </a:r>
            <a:endParaRPr b="1" sz="5700">
              <a:solidFill>
                <a:srgbClr val="005191"/>
              </a:solidFill>
            </a:endParaRPr>
          </a:p>
        </p:txBody>
      </p:sp>
      <p:sp>
        <p:nvSpPr>
          <p:cNvPr id="538" name="Google Shape;538;p91"/>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1"/>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1"/>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92"/>
          <p:cNvSpPr txBox="1"/>
          <p:nvPr/>
        </p:nvSpPr>
        <p:spPr>
          <a:xfrm>
            <a:off x="819750" y="933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Hit?</a:t>
            </a:r>
            <a:endParaRPr b="1" sz="3900">
              <a:solidFill>
                <a:srgbClr val="005191"/>
              </a:solidFill>
            </a:endParaRPr>
          </a:p>
        </p:txBody>
      </p:sp>
      <p:sp>
        <p:nvSpPr>
          <p:cNvPr id="547" name="Google Shape;547;p92"/>
          <p:cNvSpPr txBox="1"/>
          <p:nvPr/>
        </p:nvSpPr>
        <p:spPr>
          <a:xfrm>
            <a:off x="629250" y="2079313"/>
            <a:ext cx="79842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Char char="❏"/>
            </a:pPr>
            <a:r>
              <a:rPr lang="en" sz="2100"/>
              <a:t>Requested data is already stored in the cache</a:t>
            </a:r>
            <a:endParaRPr sz="2100"/>
          </a:p>
          <a:p>
            <a:pPr indent="0" lvl="0" marL="0" rtl="0" algn="l">
              <a:lnSpc>
                <a:spcPct val="150000"/>
              </a:lnSpc>
              <a:spcBef>
                <a:spcPts val="0"/>
              </a:spcBef>
              <a:spcAft>
                <a:spcPts val="0"/>
              </a:spcAft>
              <a:buNone/>
            </a:pPr>
            <a:r>
              <a:t/>
            </a:r>
            <a:endParaRPr sz="2100"/>
          </a:p>
          <a:p>
            <a:pPr indent="-361950" lvl="0" marL="457200" rtl="0" algn="l">
              <a:lnSpc>
                <a:spcPct val="150000"/>
              </a:lnSpc>
              <a:spcBef>
                <a:spcPts val="0"/>
              </a:spcBef>
              <a:spcAft>
                <a:spcPts val="0"/>
              </a:spcAft>
              <a:buSzPts val="2100"/>
              <a:buChar char="❏"/>
            </a:pPr>
            <a:r>
              <a:rPr lang="en" sz="2100"/>
              <a:t>The cache quickly returns the data without needing to fetch it from the original source, saving time and resources.</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93"/>
          <p:cNvSpPr txBox="1"/>
          <p:nvPr/>
        </p:nvSpPr>
        <p:spPr>
          <a:xfrm>
            <a:off x="788025" y="338850"/>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Hit?</a:t>
            </a:r>
            <a:endParaRPr b="1" sz="3900">
              <a:solidFill>
                <a:srgbClr val="005191"/>
              </a:solidFill>
            </a:endParaRPr>
          </a:p>
        </p:txBody>
      </p:sp>
      <p:pic>
        <p:nvPicPr>
          <p:cNvPr id="554" name="Google Shape;554;p93"/>
          <p:cNvPicPr preferRelativeResize="0"/>
          <p:nvPr/>
        </p:nvPicPr>
        <p:blipFill>
          <a:blip r:embed="rId3">
            <a:alphaModFix/>
          </a:blip>
          <a:stretch>
            <a:fillRect/>
          </a:stretch>
        </p:blipFill>
        <p:spPr>
          <a:xfrm>
            <a:off x="1108613" y="1210350"/>
            <a:ext cx="7053772" cy="3403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94"/>
          <p:cNvSpPr txBox="1"/>
          <p:nvPr/>
        </p:nvSpPr>
        <p:spPr>
          <a:xfrm>
            <a:off x="819750" y="933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Miss?</a:t>
            </a:r>
            <a:endParaRPr b="1" sz="3900">
              <a:solidFill>
                <a:srgbClr val="005191"/>
              </a:solidFill>
            </a:endParaRPr>
          </a:p>
        </p:txBody>
      </p:sp>
      <p:sp>
        <p:nvSpPr>
          <p:cNvPr id="561" name="Google Shape;561;p94"/>
          <p:cNvSpPr txBox="1"/>
          <p:nvPr/>
        </p:nvSpPr>
        <p:spPr>
          <a:xfrm>
            <a:off x="629250" y="2079313"/>
            <a:ext cx="79842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Char char="❏"/>
            </a:pPr>
            <a:r>
              <a:rPr lang="en" sz="2100"/>
              <a:t>Requested data </a:t>
            </a:r>
            <a:r>
              <a:rPr b="1" lang="en" sz="2100"/>
              <a:t>is not stored</a:t>
            </a:r>
            <a:r>
              <a:rPr lang="en" sz="2100"/>
              <a:t> in the cache</a:t>
            </a:r>
            <a:endParaRPr sz="2100"/>
          </a:p>
          <a:p>
            <a:pPr indent="0" lvl="0" marL="0" rtl="0" algn="l">
              <a:lnSpc>
                <a:spcPct val="150000"/>
              </a:lnSpc>
              <a:spcBef>
                <a:spcPts val="0"/>
              </a:spcBef>
              <a:spcAft>
                <a:spcPts val="0"/>
              </a:spcAft>
              <a:buNone/>
            </a:pPr>
            <a:r>
              <a:t/>
            </a:r>
            <a:endParaRPr sz="2100"/>
          </a:p>
          <a:p>
            <a:pPr indent="-361950" lvl="0" marL="457200" rtl="0" algn="l">
              <a:lnSpc>
                <a:spcPct val="150000"/>
              </a:lnSpc>
              <a:spcBef>
                <a:spcPts val="0"/>
              </a:spcBef>
              <a:spcAft>
                <a:spcPts val="0"/>
              </a:spcAft>
              <a:buSzPts val="2100"/>
              <a:buChar char="❏"/>
            </a:pPr>
            <a:r>
              <a:rPr lang="en" sz="2100"/>
              <a:t>The system fetches the data from the original source (like a database or server), which takes more time.</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95"/>
          <p:cNvSpPr txBox="1"/>
          <p:nvPr/>
        </p:nvSpPr>
        <p:spPr>
          <a:xfrm>
            <a:off x="788025" y="338850"/>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 is Cache Miss?</a:t>
            </a:r>
            <a:endParaRPr b="1" sz="3900">
              <a:solidFill>
                <a:srgbClr val="005191"/>
              </a:solidFill>
            </a:endParaRPr>
          </a:p>
        </p:txBody>
      </p:sp>
      <p:pic>
        <p:nvPicPr>
          <p:cNvPr id="568" name="Google Shape;568;p95"/>
          <p:cNvPicPr preferRelativeResize="0"/>
          <p:nvPr/>
        </p:nvPicPr>
        <p:blipFill>
          <a:blip r:embed="rId3">
            <a:alphaModFix/>
          </a:blip>
          <a:stretch>
            <a:fillRect/>
          </a:stretch>
        </p:blipFill>
        <p:spPr>
          <a:xfrm>
            <a:off x="1138375" y="1210350"/>
            <a:ext cx="7301658" cy="3581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96"/>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Cache Aside</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575" name="Google Shape;575;p96"/>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6"/>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6"/>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97"/>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Strategy</a:t>
            </a:r>
            <a:endParaRPr b="1" sz="3900">
              <a:solidFill>
                <a:srgbClr val="005191"/>
              </a:solidFill>
            </a:endParaRPr>
          </a:p>
        </p:txBody>
      </p:sp>
      <p:sp>
        <p:nvSpPr>
          <p:cNvPr id="584" name="Google Shape;584;p97"/>
          <p:cNvSpPr txBox="1"/>
          <p:nvPr/>
        </p:nvSpPr>
        <p:spPr>
          <a:xfrm flipH="1">
            <a:off x="899950" y="1587850"/>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check cache for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Hit ! Return data to Client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Miss ! </a:t>
            </a:r>
            <a:endParaRPr sz="1900"/>
          </a:p>
          <a:p>
            <a:pPr indent="-349250" lvl="1" marL="914400" rtl="0" algn="l">
              <a:lnSpc>
                <a:spcPct val="115000"/>
              </a:lnSpc>
              <a:spcBef>
                <a:spcPts val="0"/>
              </a:spcBef>
              <a:spcAft>
                <a:spcPts val="0"/>
              </a:spcAft>
              <a:buSzPts val="1900"/>
              <a:buChar char="➢"/>
            </a:pPr>
            <a:r>
              <a:rPr lang="en" sz="1900"/>
              <a:t>Server Fetch data from DB</a:t>
            </a:r>
            <a:endParaRPr sz="1900"/>
          </a:p>
          <a:p>
            <a:pPr indent="-349250" lvl="1" marL="914400" rtl="0" algn="l">
              <a:lnSpc>
                <a:spcPct val="115000"/>
              </a:lnSpc>
              <a:spcBef>
                <a:spcPts val="0"/>
              </a:spcBef>
              <a:spcAft>
                <a:spcPts val="0"/>
              </a:spcAft>
              <a:buSzPts val="1900"/>
              <a:buChar char="➢"/>
            </a:pPr>
            <a:r>
              <a:rPr lang="en" sz="1900">
                <a:solidFill>
                  <a:schemeClr val="dk1"/>
                </a:solidFill>
              </a:rPr>
              <a:t>Store data in Cache</a:t>
            </a:r>
            <a:endParaRPr sz="1900"/>
          </a:p>
          <a:p>
            <a:pPr indent="-349250" lvl="1" marL="914400" rtl="0" algn="l">
              <a:lnSpc>
                <a:spcPct val="115000"/>
              </a:lnSpc>
              <a:spcBef>
                <a:spcPts val="0"/>
              </a:spcBef>
              <a:spcAft>
                <a:spcPts val="0"/>
              </a:spcAft>
              <a:buSzPts val="1900"/>
              <a:buChar char="➢"/>
            </a:pPr>
            <a:r>
              <a:rPr lang="en" sz="1900"/>
              <a:t>Return data to client</a:t>
            </a:r>
            <a:endParaRPr sz="1900"/>
          </a:p>
          <a:p>
            <a:pPr indent="0" lvl="0" marL="914400" rtl="0" algn="l">
              <a:spcBef>
                <a:spcPts val="0"/>
              </a:spcBef>
              <a:spcAft>
                <a:spcPts val="0"/>
              </a:spcAft>
              <a:buNone/>
            </a:pPr>
            <a:r>
              <a:t/>
            </a:r>
            <a:endParaRPr sz="1900"/>
          </a:p>
        </p:txBody>
      </p:sp>
      <p:pic>
        <p:nvPicPr>
          <p:cNvPr id="585" name="Google Shape;585;p97"/>
          <p:cNvPicPr preferRelativeResize="0"/>
          <p:nvPr/>
        </p:nvPicPr>
        <p:blipFill>
          <a:blip r:embed="rId3">
            <a:alphaModFix/>
          </a:blip>
          <a:stretch>
            <a:fillRect/>
          </a:stretch>
        </p:blipFill>
        <p:spPr>
          <a:xfrm>
            <a:off x="5201625" y="1602988"/>
            <a:ext cx="3429000" cy="291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3"/>
          <p:cNvSpPr txBox="1"/>
          <p:nvPr>
            <p:ph type="title"/>
          </p:nvPr>
        </p:nvSpPr>
        <p:spPr>
          <a:xfrm>
            <a:off x="811900" y="906900"/>
            <a:ext cx="8229600" cy="5547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900">
                <a:solidFill>
                  <a:srgbClr val="0942A1"/>
                </a:solidFill>
                <a:highlight>
                  <a:srgbClr val="FFFFFF"/>
                </a:highlight>
                <a:latin typeface="Times New Roman"/>
                <a:ea typeface="Times New Roman"/>
                <a:cs typeface="Times New Roman"/>
                <a:sym typeface="Times New Roman"/>
              </a:rPr>
              <a:t>How the Web Works?</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47" name="Google Shape;247;p53"/>
          <p:cNvSpPr txBox="1"/>
          <p:nvPr>
            <p:ph idx="1" type="body"/>
          </p:nvPr>
        </p:nvSpPr>
        <p:spPr>
          <a:xfrm>
            <a:off x="811900" y="1320125"/>
            <a:ext cx="7972200" cy="3371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
                <a:solidFill>
                  <a:srgbClr val="1B004E"/>
                </a:solidFill>
                <a:highlight>
                  <a:srgbClr val="FFFFFF"/>
                </a:highlight>
                <a:latin typeface="Times New Roman"/>
                <a:ea typeface="Times New Roman"/>
                <a:cs typeface="Times New Roman"/>
                <a:sym typeface="Times New Roman"/>
              </a:rPr>
              <a:t>.</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48" name="Google Shape;248;p53"/>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49" name="Google Shape;249;p53"/>
          <p:cNvPicPr preferRelativeResize="0"/>
          <p:nvPr/>
        </p:nvPicPr>
        <p:blipFill>
          <a:blip r:embed="rId3">
            <a:alphaModFix/>
          </a:blip>
          <a:stretch>
            <a:fillRect/>
          </a:stretch>
        </p:blipFill>
        <p:spPr>
          <a:xfrm>
            <a:off x="687225" y="1222250"/>
            <a:ext cx="4436700" cy="3240525"/>
          </a:xfrm>
          <a:prstGeom prst="rect">
            <a:avLst/>
          </a:prstGeom>
          <a:noFill/>
          <a:ln>
            <a:noFill/>
          </a:ln>
        </p:spPr>
      </p:pic>
      <p:pic>
        <p:nvPicPr>
          <p:cNvPr id="250" name="Google Shape;250;p53"/>
          <p:cNvPicPr preferRelativeResize="0"/>
          <p:nvPr/>
        </p:nvPicPr>
        <p:blipFill>
          <a:blip r:embed="rId4">
            <a:alphaModFix/>
          </a:blip>
          <a:stretch>
            <a:fillRect/>
          </a:stretch>
        </p:blipFill>
        <p:spPr>
          <a:xfrm>
            <a:off x="4939075" y="1361413"/>
            <a:ext cx="3958226" cy="32885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98"/>
          <p:cNvPicPr preferRelativeResize="0"/>
          <p:nvPr/>
        </p:nvPicPr>
        <p:blipFill>
          <a:blip r:embed="rId3">
            <a:alphaModFix/>
          </a:blip>
          <a:stretch>
            <a:fillRect/>
          </a:stretch>
        </p:blipFill>
        <p:spPr>
          <a:xfrm>
            <a:off x="782363" y="951050"/>
            <a:ext cx="7579275" cy="3995550"/>
          </a:xfrm>
          <a:prstGeom prst="rect">
            <a:avLst/>
          </a:prstGeom>
          <a:noFill/>
          <a:ln>
            <a:noFill/>
          </a:ln>
        </p:spPr>
      </p:pic>
      <p:sp>
        <p:nvSpPr>
          <p:cNvPr id="592" name="Google Shape;592;p98"/>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Hit?</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99"/>
          <p:cNvPicPr preferRelativeResize="0"/>
          <p:nvPr/>
        </p:nvPicPr>
        <p:blipFill>
          <a:blip r:embed="rId3">
            <a:alphaModFix/>
          </a:blip>
          <a:stretch>
            <a:fillRect/>
          </a:stretch>
        </p:blipFill>
        <p:spPr>
          <a:xfrm>
            <a:off x="738575" y="954175"/>
            <a:ext cx="7666851" cy="4047500"/>
          </a:xfrm>
          <a:prstGeom prst="rect">
            <a:avLst/>
          </a:prstGeom>
          <a:noFill/>
          <a:ln>
            <a:noFill/>
          </a:ln>
        </p:spPr>
      </p:pic>
      <p:sp>
        <p:nvSpPr>
          <p:cNvPr id="599" name="Google Shape;599;p99"/>
          <p:cNvSpPr txBox="1"/>
          <p:nvPr/>
        </p:nvSpPr>
        <p:spPr>
          <a:xfrm flipH="1">
            <a:off x="2562750" y="322700"/>
            <a:ext cx="4018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Miss?</a:t>
            </a:r>
            <a:endParaRPr sz="2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100"/>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 Advantages</a:t>
            </a:r>
            <a:endParaRPr b="1" sz="3900">
              <a:solidFill>
                <a:srgbClr val="005191"/>
              </a:solidFill>
            </a:endParaRPr>
          </a:p>
        </p:txBody>
      </p:sp>
      <p:sp>
        <p:nvSpPr>
          <p:cNvPr id="606" name="Google Shape;606;p100"/>
          <p:cNvSpPr txBox="1"/>
          <p:nvPr/>
        </p:nvSpPr>
        <p:spPr>
          <a:xfrm flipH="1">
            <a:off x="899875" y="158785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607" name="Google Shape;607;p100"/>
          <p:cNvSpPr txBox="1"/>
          <p:nvPr/>
        </p:nvSpPr>
        <p:spPr>
          <a:xfrm flipH="1">
            <a:off x="899875" y="24409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Even Cache is down, request will not fail, It will directly fetch from data.</a:t>
            </a:r>
            <a:endParaRPr sz="2500"/>
          </a:p>
        </p:txBody>
      </p:sp>
      <p:sp>
        <p:nvSpPr>
          <p:cNvPr id="608" name="Google Shape;608;p100"/>
          <p:cNvSpPr txBox="1"/>
          <p:nvPr/>
        </p:nvSpPr>
        <p:spPr>
          <a:xfrm flipH="1">
            <a:off x="899875" y="35954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Cache document data structure can be different that data present in DB</a:t>
            </a: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14" name="Google Shape;614;p101"/>
          <p:cNvPicPr preferRelativeResize="0"/>
          <p:nvPr/>
        </p:nvPicPr>
        <p:blipFill>
          <a:blip r:embed="rId3">
            <a:alphaModFix/>
          </a:blip>
          <a:stretch>
            <a:fillRect/>
          </a:stretch>
        </p:blipFill>
        <p:spPr>
          <a:xfrm>
            <a:off x="572925" y="874726"/>
            <a:ext cx="8231675" cy="3875121"/>
          </a:xfrm>
          <a:prstGeom prst="rect">
            <a:avLst/>
          </a:prstGeom>
          <a:noFill/>
          <a:ln>
            <a:noFill/>
          </a:ln>
        </p:spPr>
      </p:pic>
      <p:sp>
        <p:nvSpPr>
          <p:cNvPr id="615" name="Google Shape;615;p101"/>
          <p:cNvSpPr txBox="1"/>
          <p:nvPr/>
        </p:nvSpPr>
        <p:spPr>
          <a:xfrm flipH="1">
            <a:off x="780950" y="552600"/>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Even Cache is down, request will not fail, It will directly fetch from data.</a:t>
            </a:r>
            <a:endParaRPr sz="2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102"/>
          <p:cNvPicPr preferRelativeResize="0"/>
          <p:nvPr/>
        </p:nvPicPr>
        <p:blipFill>
          <a:blip r:embed="rId3">
            <a:alphaModFix/>
          </a:blip>
          <a:stretch>
            <a:fillRect/>
          </a:stretch>
        </p:blipFill>
        <p:spPr>
          <a:xfrm>
            <a:off x="780950" y="1328275"/>
            <a:ext cx="3944429" cy="2982974"/>
          </a:xfrm>
          <a:prstGeom prst="rect">
            <a:avLst/>
          </a:prstGeom>
          <a:noFill/>
          <a:ln>
            <a:noFill/>
          </a:ln>
        </p:spPr>
      </p:pic>
      <p:sp>
        <p:nvSpPr>
          <p:cNvPr id="622" name="Google Shape;622;p102"/>
          <p:cNvSpPr txBox="1"/>
          <p:nvPr/>
        </p:nvSpPr>
        <p:spPr>
          <a:xfrm flipH="1">
            <a:off x="835675" y="344575"/>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Cache document data structure can be different that data present in DB</a:t>
            </a:r>
            <a:endParaRPr sz="2100"/>
          </a:p>
        </p:txBody>
      </p:sp>
      <p:pic>
        <p:nvPicPr>
          <p:cNvPr id="623" name="Google Shape;623;p102"/>
          <p:cNvPicPr preferRelativeResize="0"/>
          <p:nvPr/>
        </p:nvPicPr>
        <p:blipFill>
          <a:blip r:embed="rId4">
            <a:alphaModFix/>
          </a:blip>
          <a:stretch>
            <a:fillRect/>
          </a:stretch>
        </p:blipFill>
        <p:spPr>
          <a:xfrm>
            <a:off x="5312100" y="1328275"/>
            <a:ext cx="3325854" cy="2982976"/>
          </a:xfrm>
          <a:prstGeom prst="rect">
            <a:avLst/>
          </a:prstGeom>
          <a:noFill/>
          <a:ln>
            <a:noFill/>
          </a:ln>
        </p:spPr>
      </p:pic>
      <p:sp>
        <p:nvSpPr>
          <p:cNvPr id="624" name="Google Shape;624;p102"/>
          <p:cNvSpPr txBox="1"/>
          <p:nvPr/>
        </p:nvSpPr>
        <p:spPr>
          <a:xfrm>
            <a:off x="1001363"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Database (Structured for Storage)</a:t>
            </a:r>
            <a:endParaRPr/>
          </a:p>
        </p:txBody>
      </p:sp>
      <p:sp>
        <p:nvSpPr>
          <p:cNvPr id="625" name="Google Shape;625;p102"/>
          <p:cNvSpPr txBox="1"/>
          <p:nvPr/>
        </p:nvSpPr>
        <p:spPr>
          <a:xfrm>
            <a:off x="5556775"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Cache (Optimized for Access)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103"/>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Cache Aside : Cons</a:t>
            </a:r>
            <a:endParaRPr b="1" sz="3900">
              <a:solidFill>
                <a:srgbClr val="005191"/>
              </a:solidFill>
            </a:endParaRPr>
          </a:p>
        </p:txBody>
      </p:sp>
      <p:sp>
        <p:nvSpPr>
          <p:cNvPr id="632" name="Google Shape;632;p103"/>
          <p:cNvSpPr txBox="1"/>
          <p:nvPr/>
        </p:nvSpPr>
        <p:spPr>
          <a:xfrm flipH="1">
            <a:off x="899950" y="140310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 Only Method will always directly write to DB</a:t>
            </a:r>
            <a:endParaRPr sz="2500"/>
          </a:p>
        </p:txBody>
      </p:sp>
      <p:sp>
        <p:nvSpPr>
          <p:cNvPr id="633" name="Google Shape;633;p103"/>
          <p:cNvSpPr txBox="1"/>
          <p:nvPr/>
        </p:nvSpPr>
        <p:spPr>
          <a:xfrm flipH="1">
            <a:off x="899950" y="22562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634" name="Google Shape;634;p103"/>
          <p:cNvSpPr txBox="1"/>
          <p:nvPr/>
        </p:nvSpPr>
        <p:spPr>
          <a:xfrm flipH="1">
            <a:off x="899950" y="3410650"/>
            <a:ext cx="7656900" cy="13392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appropriate caching is not used during write operation, there is a chance of inconsistency between Cache and DB</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104"/>
          <p:cNvPicPr preferRelativeResize="0"/>
          <p:nvPr/>
        </p:nvPicPr>
        <p:blipFill>
          <a:blip r:embed="rId3">
            <a:alphaModFix/>
          </a:blip>
          <a:stretch>
            <a:fillRect/>
          </a:stretch>
        </p:blipFill>
        <p:spPr>
          <a:xfrm>
            <a:off x="622050" y="890788"/>
            <a:ext cx="8118852" cy="3990425"/>
          </a:xfrm>
          <a:prstGeom prst="rect">
            <a:avLst/>
          </a:prstGeom>
          <a:noFill/>
          <a:ln>
            <a:noFill/>
          </a:ln>
        </p:spPr>
      </p:pic>
      <p:sp>
        <p:nvSpPr>
          <p:cNvPr id="641" name="Google Shape;641;p104"/>
          <p:cNvSpPr txBox="1"/>
          <p:nvPr/>
        </p:nvSpPr>
        <p:spPr>
          <a:xfrm flipH="1">
            <a:off x="780950" y="552600"/>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For new data read, there will always be Cache - Miss first.</a:t>
            </a:r>
            <a:endParaRPr sz="2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47" name="Google Shape;647;p105"/>
          <p:cNvPicPr preferRelativeResize="0"/>
          <p:nvPr/>
        </p:nvPicPr>
        <p:blipFill rotWithShape="1">
          <a:blip r:embed="rId3">
            <a:alphaModFix/>
          </a:blip>
          <a:srcRect b="7097" l="0" r="0" t="0"/>
          <a:stretch/>
        </p:blipFill>
        <p:spPr>
          <a:xfrm>
            <a:off x="621825" y="1064412"/>
            <a:ext cx="8184923" cy="3583000"/>
          </a:xfrm>
          <a:prstGeom prst="rect">
            <a:avLst/>
          </a:prstGeom>
          <a:noFill/>
          <a:ln>
            <a:noFill/>
          </a:ln>
        </p:spPr>
      </p:pic>
      <p:sp>
        <p:nvSpPr>
          <p:cNvPr id="648" name="Google Shape;648;p105"/>
          <p:cNvSpPr txBox="1"/>
          <p:nvPr/>
        </p:nvSpPr>
        <p:spPr>
          <a:xfrm flipH="1">
            <a:off x="824900" y="322700"/>
            <a:ext cx="60528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Write Only Method will always directly write to DB</a:t>
            </a:r>
            <a:endParaRPr sz="2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106"/>
          <p:cNvPicPr preferRelativeResize="0"/>
          <p:nvPr/>
        </p:nvPicPr>
        <p:blipFill>
          <a:blip r:embed="rId3">
            <a:alphaModFix/>
          </a:blip>
          <a:stretch>
            <a:fillRect/>
          </a:stretch>
        </p:blipFill>
        <p:spPr>
          <a:xfrm>
            <a:off x="1182200" y="1075300"/>
            <a:ext cx="6779599" cy="3849725"/>
          </a:xfrm>
          <a:prstGeom prst="rect">
            <a:avLst/>
          </a:prstGeom>
          <a:noFill/>
          <a:ln>
            <a:noFill/>
          </a:ln>
        </p:spPr>
      </p:pic>
      <p:sp>
        <p:nvSpPr>
          <p:cNvPr id="655" name="Google Shape;655;p106"/>
          <p:cNvSpPr txBox="1"/>
          <p:nvPr/>
        </p:nvSpPr>
        <p:spPr>
          <a:xfrm flipH="1">
            <a:off x="737225" y="158450"/>
            <a:ext cx="6556500" cy="738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appropriate caching is not used during write operation, there is a chance of inconsistency between Cache and DB</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107"/>
          <p:cNvPicPr preferRelativeResize="0"/>
          <p:nvPr/>
        </p:nvPicPr>
        <p:blipFill>
          <a:blip r:embed="rId3">
            <a:alphaModFix/>
          </a:blip>
          <a:stretch>
            <a:fillRect/>
          </a:stretch>
        </p:blipFill>
        <p:spPr>
          <a:xfrm>
            <a:off x="1141338" y="1070975"/>
            <a:ext cx="6861325" cy="3897875"/>
          </a:xfrm>
          <a:prstGeom prst="rect">
            <a:avLst/>
          </a:prstGeom>
          <a:noFill/>
          <a:ln>
            <a:noFill/>
          </a:ln>
        </p:spPr>
      </p:pic>
      <p:sp>
        <p:nvSpPr>
          <p:cNvPr id="662" name="Google Shape;662;p107"/>
          <p:cNvSpPr txBox="1"/>
          <p:nvPr/>
        </p:nvSpPr>
        <p:spPr>
          <a:xfrm flipH="1">
            <a:off x="737225" y="158450"/>
            <a:ext cx="6556500" cy="738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appropriate caching is not used during write operation, there is a chance of inconsistency between Cache and DB</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4"/>
          <p:cNvSpPr txBox="1"/>
          <p:nvPr>
            <p:ph type="title"/>
          </p:nvPr>
        </p:nvSpPr>
        <p:spPr>
          <a:xfrm>
            <a:off x="811900" y="906900"/>
            <a:ext cx="8229600" cy="5547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900">
                <a:solidFill>
                  <a:srgbClr val="0942A1"/>
                </a:solidFill>
                <a:highlight>
                  <a:srgbClr val="FFFFFF"/>
                </a:highlight>
                <a:latin typeface="Times New Roman"/>
                <a:ea typeface="Times New Roman"/>
                <a:cs typeface="Times New Roman"/>
                <a:sym typeface="Times New Roman"/>
              </a:rPr>
              <a:t>How the Web Works?</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56" name="Google Shape;256;p54"/>
          <p:cNvSpPr txBox="1"/>
          <p:nvPr>
            <p:ph idx="1" type="body"/>
          </p:nvPr>
        </p:nvSpPr>
        <p:spPr>
          <a:xfrm>
            <a:off x="676375" y="1320125"/>
            <a:ext cx="4186800" cy="3523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t/>
            </a:r>
            <a:endParaRPr>
              <a:solidFill>
                <a:srgbClr val="1B1B1B"/>
              </a:solidFill>
              <a:highlight>
                <a:srgbClr val="FFFFFF"/>
              </a:highlight>
              <a:latin typeface="Times New Roman"/>
              <a:ea typeface="Times New Roman"/>
              <a:cs typeface="Times New Roman"/>
              <a:sym typeface="Times New Roman"/>
            </a:endParaRPr>
          </a:p>
          <a:p>
            <a:pPr indent="-190500" lvl="1" marL="342900" rtl="0" algn="l">
              <a:lnSpc>
                <a:spcPct val="115000"/>
              </a:lnSpc>
              <a:spcBef>
                <a:spcPts val="480"/>
              </a:spcBef>
              <a:spcAft>
                <a:spcPts val="0"/>
              </a:spcAft>
              <a:buClr>
                <a:srgbClr val="595959"/>
              </a:buClr>
              <a:buSzPts val="2400"/>
              <a:buFont typeface="Arial"/>
              <a:buNone/>
            </a:pPr>
            <a:r>
              <a:t/>
            </a:r>
            <a:endParaRPr sz="2500">
              <a:solidFill>
                <a:srgbClr val="1B1B1B"/>
              </a:solidFill>
              <a:highlight>
                <a:srgbClr val="FFFFFF"/>
              </a:highlight>
              <a:latin typeface="Times New Roman"/>
              <a:ea typeface="Times New Roman"/>
              <a:cs typeface="Times New Roman"/>
              <a:sym typeface="Times New Roman"/>
            </a:endParaRPr>
          </a:p>
          <a:p>
            <a:pPr indent="-139700" lvl="0" marL="342900" rtl="0" algn="l">
              <a:lnSpc>
                <a:spcPct val="115000"/>
              </a:lnSpc>
              <a:spcBef>
                <a:spcPts val="640"/>
              </a:spcBef>
              <a:spcAft>
                <a:spcPts val="500"/>
              </a:spcAft>
              <a:buClr>
                <a:srgbClr val="595959"/>
              </a:buClr>
              <a:buSzPts val="3200"/>
              <a:buNone/>
            </a:pPr>
            <a:r>
              <a:t/>
            </a:r>
            <a:endParaRPr/>
          </a:p>
        </p:txBody>
      </p:sp>
      <p:sp>
        <p:nvSpPr>
          <p:cNvPr id="257" name="Google Shape;257;p54"/>
          <p:cNvSpPr txBox="1"/>
          <p:nvPr/>
        </p:nvSpPr>
        <p:spPr>
          <a:xfrm>
            <a:off x="1502825" y="3353600"/>
            <a:ext cx="6263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58" name="Google Shape;258;p54"/>
          <p:cNvPicPr preferRelativeResize="0"/>
          <p:nvPr/>
        </p:nvPicPr>
        <p:blipFill>
          <a:blip r:embed="rId3">
            <a:alphaModFix/>
          </a:blip>
          <a:stretch>
            <a:fillRect/>
          </a:stretch>
        </p:blipFill>
        <p:spPr>
          <a:xfrm>
            <a:off x="45700" y="1737463"/>
            <a:ext cx="4860749" cy="3210624"/>
          </a:xfrm>
          <a:prstGeom prst="rect">
            <a:avLst/>
          </a:prstGeom>
          <a:noFill/>
          <a:ln>
            <a:noFill/>
          </a:ln>
        </p:spPr>
      </p:pic>
      <p:pic>
        <p:nvPicPr>
          <p:cNvPr id="259" name="Google Shape;259;p54"/>
          <p:cNvPicPr preferRelativeResize="0"/>
          <p:nvPr/>
        </p:nvPicPr>
        <p:blipFill>
          <a:blip r:embed="rId4">
            <a:alphaModFix/>
          </a:blip>
          <a:stretch>
            <a:fillRect/>
          </a:stretch>
        </p:blipFill>
        <p:spPr>
          <a:xfrm>
            <a:off x="4906450" y="1121725"/>
            <a:ext cx="4237549" cy="1829550"/>
          </a:xfrm>
          <a:prstGeom prst="rect">
            <a:avLst/>
          </a:prstGeom>
          <a:noFill/>
          <a:ln>
            <a:noFill/>
          </a:ln>
        </p:spPr>
      </p:pic>
      <p:pic>
        <p:nvPicPr>
          <p:cNvPr id="260" name="Google Shape;260;p54"/>
          <p:cNvPicPr preferRelativeResize="0"/>
          <p:nvPr/>
        </p:nvPicPr>
        <p:blipFill>
          <a:blip r:embed="rId5">
            <a:alphaModFix/>
          </a:blip>
          <a:stretch>
            <a:fillRect/>
          </a:stretch>
        </p:blipFill>
        <p:spPr>
          <a:xfrm>
            <a:off x="4909800" y="3016500"/>
            <a:ext cx="4186801" cy="1989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108"/>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Read Through</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669" name="Google Shape;669;p108"/>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8"/>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8"/>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109"/>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Strategy</a:t>
            </a:r>
            <a:endParaRPr b="1" sz="3900">
              <a:solidFill>
                <a:srgbClr val="005191"/>
              </a:solidFill>
            </a:endParaRPr>
          </a:p>
        </p:txBody>
      </p:sp>
      <p:sp>
        <p:nvSpPr>
          <p:cNvPr id="678" name="Google Shape;678;p109"/>
          <p:cNvSpPr txBox="1"/>
          <p:nvPr/>
        </p:nvSpPr>
        <p:spPr>
          <a:xfrm flipH="1">
            <a:off x="899950" y="1587850"/>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check cache for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Hit ! Return data to Client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Cache Miss ! </a:t>
            </a:r>
            <a:endParaRPr sz="1900"/>
          </a:p>
          <a:p>
            <a:pPr indent="-349250" lvl="1" marL="914400" rtl="0" algn="l">
              <a:lnSpc>
                <a:spcPct val="115000"/>
              </a:lnSpc>
              <a:spcBef>
                <a:spcPts val="0"/>
              </a:spcBef>
              <a:spcAft>
                <a:spcPts val="0"/>
              </a:spcAft>
              <a:buSzPts val="1900"/>
              <a:buChar char="➢"/>
            </a:pPr>
            <a:r>
              <a:rPr lang="en" sz="1900"/>
              <a:t>Fetch data from DB</a:t>
            </a:r>
            <a:endParaRPr sz="1900"/>
          </a:p>
          <a:p>
            <a:pPr indent="-349250" lvl="1" marL="914400" rtl="0" algn="l">
              <a:lnSpc>
                <a:spcPct val="115000"/>
              </a:lnSpc>
              <a:spcBef>
                <a:spcPts val="0"/>
              </a:spcBef>
              <a:spcAft>
                <a:spcPts val="0"/>
              </a:spcAft>
              <a:buSzPts val="1900"/>
              <a:buChar char="➢"/>
            </a:pPr>
            <a:r>
              <a:rPr lang="en" sz="1900">
                <a:solidFill>
                  <a:schemeClr val="dk1"/>
                </a:solidFill>
              </a:rPr>
              <a:t>Store data in Cache</a:t>
            </a:r>
            <a:endParaRPr sz="1900"/>
          </a:p>
          <a:p>
            <a:pPr indent="-349250" lvl="1" marL="914400" rtl="0" algn="l">
              <a:lnSpc>
                <a:spcPct val="115000"/>
              </a:lnSpc>
              <a:spcBef>
                <a:spcPts val="0"/>
              </a:spcBef>
              <a:spcAft>
                <a:spcPts val="0"/>
              </a:spcAft>
              <a:buSzPts val="1900"/>
              <a:buChar char="➢"/>
            </a:pPr>
            <a:r>
              <a:rPr lang="en" sz="1900"/>
              <a:t>Return data to server</a:t>
            </a:r>
            <a:endParaRPr sz="1900"/>
          </a:p>
          <a:p>
            <a:pPr indent="0" lvl="0" marL="914400" rtl="0" algn="l">
              <a:lnSpc>
                <a:spcPct val="115000"/>
              </a:lnSpc>
              <a:spcBef>
                <a:spcPts val="0"/>
              </a:spcBef>
              <a:spcAft>
                <a:spcPts val="0"/>
              </a:spcAft>
              <a:buNone/>
            </a:pPr>
            <a:r>
              <a:t/>
            </a:r>
            <a:endParaRPr sz="1900"/>
          </a:p>
        </p:txBody>
      </p:sp>
      <p:pic>
        <p:nvPicPr>
          <p:cNvPr id="679" name="Google Shape;679;p109"/>
          <p:cNvPicPr preferRelativeResize="0"/>
          <p:nvPr/>
        </p:nvPicPr>
        <p:blipFill>
          <a:blip r:embed="rId3">
            <a:alphaModFix/>
          </a:blip>
          <a:stretch>
            <a:fillRect/>
          </a:stretch>
        </p:blipFill>
        <p:spPr>
          <a:xfrm>
            <a:off x="5353175" y="1587850"/>
            <a:ext cx="3265662" cy="2948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110"/>
          <p:cNvSpPr txBox="1"/>
          <p:nvPr/>
        </p:nvSpPr>
        <p:spPr>
          <a:xfrm>
            <a:off x="834025" y="626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What’s the difference then?</a:t>
            </a:r>
            <a:endParaRPr b="1" sz="3900">
              <a:solidFill>
                <a:srgbClr val="005191"/>
              </a:solidFill>
            </a:endParaRPr>
          </a:p>
        </p:txBody>
      </p:sp>
      <p:pic>
        <p:nvPicPr>
          <p:cNvPr id="686" name="Google Shape;686;p110"/>
          <p:cNvPicPr preferRelativeResize="0"/>
          <p:nvPr/>
        </p:nvPicPr>
        <p:blipFill>
          <a:blip r:embed="rId3">
            <a:alphaModFix/>
          </a:blip>
          <a:stretch>
            <a:fillRect/>
          </a:stretch>
        </p:blipFill>
        <p:spPr>
          <a:xfrm>
            <a:off x="2095900" y="1573200"/>
            <a:ext cx="5281950" cy="2971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111"/>
          <p:cNvSpPr txBox="1"/>
          <p:nvPr/>
        </p:nvSpPr>
        <p:spPr>
          <a:xfrm>
            <a:off x="834025" y="626825"/>
            <a:ext cx="8169300" cy="87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What’s the difference then?</a:t>
            </a:r>
            <a:endParaRPr b="1" sz="3900">
              <a:solidFill>
                <a:srgbClr val="005191"/>
              </a:solidFill>
            </a:endParaRPr>
          </a:p>
        </p:txBody>
      </p:sp>
      <p:sp>
        <p:nvSpPr>
          <p:cNvPr id="693" name="Google Shape;693;p111"/>
          <p:cNvSpPr txBox="1"/>
          <p:nvPr/>
        </p:nvSpPr>
        <p:spPr>
          <a:xfrm flipH="1">
            <a:off x="459750" y="1728225"/>
            <a:ext cx="4087200" cy="2373600"/>
          </a:xfrm>
          <a:prstGeom prst="rect">
            <a:avLst/>
          </a:prstGeom>
          <a:solidFill>
            <a:srgbClr val="F4CCCC"/>
          </a:solid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If cache miss, </a:t>
            </a:r>
            <a:r>
              <a:rPr b="1" lang="en" sz="1800"/>
              <a:t>application or server</a:t>
            </a:r>
            <a:r>
              <a:rPr lang="en" sz="1800"/>
              <a:t> takes the responsibility</a:t>
            </a:r>
            <a:endParaRPr sz="1800"/>
          </a:p>
          <a:p>
            <a:pPr indent="-342900" lvl="1" marL="914400" rtl="0" algn="l">
              <a:lnSpc>
                <a:spcPct val="115000"/>
              </a:lnSpc>
              <a:spcBef>
                <a:spcPts val="0"/>
              </a:spcBef>
              <a:spcAft>
                <a:spcPts val="0"/>
              </a:spcAft>
              <a:buSzPts val="1800"/>
              <a:buChar char="➢"/>
            </a:pPr>
            <a:r>
              <a:rPr lang="en" sz="1800"/>
              <a:t>Fetch data from DB</a:t>
            </a:r>
            <a:endParaRPr sz="1800"/>
          </a:p>
          <a:p>
            <a:pPr indent="-342900" lvl="1" marL="914400" rtl="0" algn="l">
              <a:lnSpc>
                <a:spcPct val="115000"/>
              </a:lnSpc>
              <a:spcBef>
                <a:spcPts val="0"/>
              </a:spcBef>
              <a:spcAft>
                <a:spcPts val="0"/>
              </a:spcAft>
              <a:buSzPts val="1800"/>
              <a:buChar char="➢"/>
            </a:pPr>
            <a:r>
              <a:rPr lang="en" sz="1800"/>
              <a:t>Store data in Cache</a:t>
            </a:r>
            <a:endParaRPr sz="1800"/>
          </a:p>
          <a:p>
            <a:pPr indent="-342900" lvl="1" marL="914400" rtl="0" algn="l">
              <a:lnSpc>
                <a:spcPct val="115000"/>
              </a:lnSpc>
              <a:spcBef>
                <a:spcPts val="0"/>
              </a:spcBef>
              <a:spcAft>
                <a:spcPts val="0"/>
              </a:spcAft>
              <a:buSzPts val="1800"/>
              <a:buChar char="➢"/>
            </a:pPr>
            <a:r>
              <a:rPr lang="en" sz="1800"/>
              <a:t>Return it to Client</a:t>
            </a:r>
            <a:endParaRPr sz="1800"/>
          </a:p>
          <a:p>
            <a:pPr indent="0" lvl="0" marL="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 Server has to do all of this task)</a:t>
            </a:r>
            <a:endParaRPr sz="1800"/>
          </a:p>
        </p:txBody>
      </p:sp>
      <p:sp>
        <p:nvSpPr>
          <p:cNvPr id="694" name="Google Shape;694;p111"/>
          <p:cNvSpPr txBox="1"/>
          <p:nvPr/>
        </p:nvSpPr>
        <p:spPr>
          <a:xfrm flipH="1">
            <a:off x="4916125" y="1728225"/>
            <a:ext cx="4087200" cy="2373600"/>
          </a:xfrm>
          <a:prstGeom prst="rect">
            <a:avLst/>
          </a:prstGeom>
          <a:solidFill>
            <a:srgbClr val="FFE599"/>
          </a:solid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If cache miss, </a:t>
            </a:r>
            <a:r>
              <a:rPr b="1" lang="en" sz="1800"/>
              <a:t>cache library </a:t>
            </a:r>
            <a:r>
              <a:rPr lang="en" sz="1800"/>
              <a:t>takes the responsibility</a:t>
            </a:r>
            <a:endParaRPr sz="1800"/>
          </a:p>
          <a:p>
            <a:pPr indent="-342900" lvl="1" marL="914400" rtl="0" algn="l">
              <a:lnSpc>
                <a:spcPct val="115000"/>
              </a:lnSpc>
              <a:spcBef>
                <a:spcPts val="0"/>
              </a:spcBef>
              <a:spcAft>
                <a:spcPts val="0"/>
              </a:spcAft>
              <a:buSzPts val="1800"/>
              <a:buChar char="➢"/>
            </a:pPr>
            <a:r>
              <a:rPr lang="en" sz="1800"/>
              <a:t>Fetch data from DB</a:t>
            </a:r>
            <a:endParaRPr sz="1800"/>
          </a:p>
          <a:p>
            <a:pPr indent="-342900" lvl="1" marL="914400" rtl="0" algn="l">
              <a:lnSpc>
                <a:spcPct val="115000"/>
              </a:lnSpc>
              <a:spcBef>
                <a:spcPts val="0"/>
              </a:spcBef>
              <a:spcAft>
                <a:spcPts val="0"/>
              </a:spcAft>
              <a:buSzPts val="1800"/>
              <a:buChar char="➢"/>
            </a:pPr>
            <a:r>
              <a:rPr lang="en" sz="1800"/>
              <a:t>Store data in Cache</a:t>
            </a:r>
            <a:endParaRPr sz="1800"/>
          </a:p>
          <a:p>
            <a:pPr indent="-342900" lvl="1" marL="914400" rtl="0" algn="l">
              <a:lnSpc>
                <a:spcPct val="115000"/>
              </a:lnSpc>
              <a:spcBef>
                <a:spcPts val="0"/>
              </a:spcBef>
              <a:spcAft>
                <a:spcPts val="0"/>
              </a:spcAft>
              <a:buSzPts val="1800"/>
              <a:buChar char="➢"/>
            </a:pPr>
            <a:r>
              <a:rPr lang="en" sz="1800"/>
              <a:t>Return it to server</a:t>
            </a:r>
            <a:endParaRPr sz="1800"/>
          </a:p>
          <a:p>
            <a:pPr indent="0" lvl="0" marL="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800"/>
              <a:t>( Server has no tasks to do here)</a:t>
            </a:r>
            <a:endParaRPr sz="1800"/>
          </a:p>
        </p:txBody>
      </p:sp>
      <p:sp>
        <p:nvSpPr>
          <p:cNvPr id="695" name="Google Shape;695;p111"/>
          <p:cNvSpPr txBox="1"/>
          <p:nvPr/>
        </p:nvSpPr>
        <p:spPr>
          <a:xfrm flipH="1">
            <a:off x="1580175" y="4211050"/>
            <a:ext cx="2915700" cy="538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Cache Aside</a:t>
            </a:r>
            <a:endParaRPr sz="2300">
              <a:solidFill>
                <a:schemeClr val="dk1"/>
              </a:solidFill>
            </a:endParaRPr>
          </a:p>
        </p:txBody>
      </p:sp>
      <p:sp>
        <p:nvSpPr>
          <p:cNvPr id="696" name="Google Shape;696;p111"/>
          <p:cNvSpPr txBox="1"/>
          <p:nvPr/>
        </p:nvSpPr>
        <p:spPr>
          <a:xfrm flipH="1">
            <a:off x="5844250" y="4168275"/>
            <a:ext cx="2915700" cy="538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Read Through</a:t>
            </a:r>
            <a:endParaRPr sz="23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02" name="Google Shape;702;p112"/>
          <p:cNvPicPr preferRelativeResize="0"/>
          <p:nvPr/>
        </p:nvPicPr>
        <p:blipFill>
          <a:blip r:embed="rId3">
            <a:alphaModFix/>
          </a:blip>
          <a:stretch>
            <a:fillRect/>
          </a:stretch>
        </p:blipFill>
        <p:spPr>
          <a:xfrm>
            <a:off x="593513" y="898388"/>
            <a:ext cx="3521875" cy="3521875"/>
          </a:xfrm>
          <a:prstGeom prst="rect">
            <a:avLst/>
          </a:prstGeom>
          <a:noFill/>
          <a:ln>
            <a:noFill/>
          </a:ln>
        </p:spPr>
      </p:pic>
      <p:pic>
        <p:nvPicPr>
          <p:cNvPr id="703" name="Google Shape;703;p112"/>
          <p:cNvPicPr preferRelativeResize="0"/>
          <p:nvPr/>
        </p:nvPicPr>
        <p:blipFill>
          <a:blip r:embed="rId4">
            <a:alphaModFix/>
          </a:blip>
          <a:stretch>
            <a:fillRect/>
          </a:stretch>
        </p:blipFill>
        <p:spPr>
          <a:xfrm>
            <a:off x="4293900" y="898400"/>
            <a:ext cx="4609224" cy="3521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09" name="Google Shape;709;p113"/>
          <p:cNvPicPr preferRelativeResize="0"/>
          <p:nvPr/>
        </p:nvPicPr>
        <p:blipFill>
          <a:blip r:embed="rId3">
            <a:alphaModFix/>
          </a:blip>
          <a:stretch>
            <a:fillRect/>
          </a:stretch>
        </p:blipFill>
        <p:spPr>
          <a:xfrm>
            <a:off x="782363" y="951050"/>
            <a:ext cx="7579275" cy="3995550"/>
          </a:xfrm>
          <a:prstGeom prst="rect">
            <a:avLst/>
          </a:prstGeom>
          <a:noFill/>
          <a:ln>
            <a:noFill/>
          </a:ln>
        </p:spPr>
      </p:pic>
      <p:sp>
        <p:nvSpPr>
          <p:cNvPr id="710" name="Google Shape;710;p113"/>
          <p:cNvSpPr txBox="1"/>
          <p:nvPr/>
        </p:nvSpPr>
        <p:spPr>
          <a:xfrm flipH="1">
            <a:off x="2162100" y="333900"/>
            <a:ext cx="46731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Hit? (Same)</a:t>
            </a:r>
            <a:endParaRPr sz="2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16" name="Google Shape;716;p114"/>
          <p:cNvSpPr txBox="1"/>
          <p:nvPr/>
        </p:nvSpPr>
        <p:spPr>
          <a:xfrm flipH="1">
            <a:off x="2562750" y="322700"/>
            <a:ext cx="4018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happens in Cache Miss?</a:t>
            </a:r>
            <a:endParaRPr sz="2100"/>
          </a:p>
        </p:txBody>
      </p:sp>
      <p:pic>
        <p:nvPicPr>
          <p:cNvPr id="717" name="Google Shape;717;p114"/>
          <p:cNvPicPr preferRelativeResize="0"/>
          <p:nvPr/>
        </p:nvPicPr>
        <p:blipFill>
          <a:blip r:embed="rId3">
            <a:alphaModFix/>
          </a:blip>
          <a:stretch>
            <a:fillRect/>
          </a:stretch>
        </p:blipFill>
        <p:spPr>
          <a:xfrm>
            <a:off x="786838" y="943150"/>
            <a:ext cx="7655876" cy="39490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23" name="Google Shape;723;p115"/>
          <p:cNvSpPr txBox="1"/>
          <p:nvPr/>
        </p:nvSpPr>
        <p:spPr>
          <a:xfrm>
            <a:off x="899950" y="57310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 Advantages</a:t>
            </a:r>
            <a:endParaRPr b="1" sz="3900">
              <a:solidFill>
                <a:srgbClr val="005191"/>
              </a:solidFill>
            </a:endParaRPr>
          </a:p>
        </p:txBody>
      </p:sp>
      <p:sp>
        <p:nvSpPr>
          <p:cNvPr id="724" name="Google Shape;724;p115"/>
          <p:cNvSpPr txBox="1"/>
          <p:nvPr/>
        </p:nvSpPr>
        <p:spPr>
          <a:xfrm flipH="1">
            <a:off x="899950" y="1554038"/>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725" name="Google Shape;725;p115"/>
          <p:cNvSpPr txBox="1"/>
          <p:nvPr/>
        </p:nvSpPr>
        <p:spPr>
          <a:xfrm flipH="1">
            <a:off x="899950" y="2407138"/>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Server don’t need to worry about whether it is a cache hit or miss</a:t>
            </a:r>
            <a:endParaRPr sz="2500"/>
          </a:p>
        </p:txBody>
      </p:sp>
      <p:sp>
        <p:nvSpPr>
          <p:cNvPr id="726" name="Google Shape;726;p115"/>
          <p:cNvSpPr txBox="1"/>
          <p:nvPr/>
        </p:nvSpPr>
        <p:spPr>
          <a:xfrm flipH="1">
            <a:off x="899950" y="3543313"/>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Offloads the responsibility from the application, resulting in simpler application code.</a:t>
            </a:r>
            <a:endParaRPr sz="25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32" name="Google Shape;732;p116"/>
          <p:cNvPicPr preferRelativeResize="0"/>
          <p:nvPr/>
        </p:nvPicPr>
        <p:blipFill>
          <a:blip r:embed="rId3">
            <a:alphaModFix/>
          </a:blip>
          <a:stretch>
            <a:fillRect/>
          </a:stretch>
        </p:blipFill>
        <p:spPr>
          <a:xfrm>
            <a:off x="2567300" y="1323075"/>
            <a:ext cx="4201751" cy="3426775"/>
          </a:xfrm>
          <a:prstGeom prst="rect">
            <a:avLst/>
          </a:prstGeom>
          <a:noFill/>
          <a:ln>
            <a:noFill/>
          </a:ln>
        </p:spPr>
      </p:pic>
      <p:sp>
        <p:nvSpPr>
          <p:cNvPr id="733" name="Google Shape;733;p116"/>
          <p:cNvSpPr txBox="1"/>
          <p:nvPr/>
        </p:nvSpPr>
        <p:spPr>
          <a:xfrm flipH="1">
            <a:off x="839725" y="65343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Server don’t need to worry about whether it is a cache hit or miss</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39" name="Google Shape;739;p117"/>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b="1" lang="en" sz="3900">
                <a:solidFill>
                  <a:srgbClr val="005191"/>
                </a:solidFill>
              </a:rPr>
              <a:t>Read Through : Cons</a:t>
            </a:r>
            <a:endParaRPr b="1" sz="3900">
              <a:solidFill>
                <a:srgbClr val="005191"/>
              </a:solidFill>
            </a:endParaRPr>
          </a:p>
          <a:p>
            <a:pPr indent="0" lvl="0" marL="0" rtl="0" algn="l">
              <a:spcBef>
                <a:spcPts val="0"/>
              </a:spcBef>
              <a:spcAft>
                <a:spcPts val="0"/>
              </a:spcAft>
              <a:buNone/>
            </a:pPr>
            <a:r>
              <a:t/>
            </a:r>
            <a:endParaRPr b="1" sz="3900">
              <a:solidFill>
                <a:srgbClr val="005191"/>
              </a:solidFill>
            </a:endParaRPr>
          </a:p>
        </p:txBody>
      </p:sp>
      <p:sp>
        <p:nvSpPr>
          <p:cNvPr id="740" name="Google Shape;740;p117"/>
          <p:cNvSpPr txBox="1"/>
          <p:nvPr/>
        </p:nvSpPr>
        <p:spPr>
          <a:xfrm flipH="1">
            <a:off x="899950" y="140310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Write Only Method will always directly write to DB</a:t>
            </a:r>
            <a:endParaRPr sz="2500"/>
          </a:p>
        </p:txBody>
      </p:sp>
      <p:sp>
        <p:nvSpPr>
          <p:cNvPr id="741" name="Google Shape;741;p117"/>
          <p:cNvSpPr txBox="1"/>
          <p:nvPr/>
        </p:nvSpPr>
        <p:spPr>
          <a:xfrm flipH="1">
            <a:off x="899950" y="225620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742" name="Google Shape;742;p117"/>
          <p:cNvSpPr txBox="1"/>
          <p:nvPr/>
        </p:nvSpPr>
        <p:spPr>
          <a:xfrm flipH="1">
            <a:off x="899950" y="3410650"/>
            <a:ext cx="7656900" cy="13392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appropriate caching is not used during write operation, there is a chance of inconsistency between Cache and DB</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5"/>
          <p:cNvSpPr txBox="1"/>
          <p:nvPr>
            <p:ph type="title"/>
          </p:nvPr>
        </p:nvSpPr>
        <p:spPr>
          <a:xfrm>
            <a:off x="811900" y="382775"/>
            <a:ext cx="8229600" cy="552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0" sz="1200">
              <a:solidFill>
                <a:srgbClr val="1B004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20000"/>
              </a:lnSpc>
              <a:spcBef>
                <a:spcPts val="1200"/>
              </a:spcBef>
              <a:spcAft>
                <a:spcPts val="0"/>
              </a:spcAft>
              <a:buClr>
                <a:schemeClr val="dk1"/>
              </a:buClr>
              <a:buSzPts val="1100"/>
              <a:buFont typeface="Arial"/>
              <a:buNone/>
            </a:pPr>
            <a:r>
              <a:rPr lang="en" sz="2400">
                <a:solidFill>
                  <a:srgbClr val="0942A1"/>
                </a:solidFill>
                <a:highlight>
                  <a:srgbClr val="FFFFFF"/>
                </a:highlight>
                <a:latin typeface="Times New Roman"/>
                <a:ea typeface="Times New Roman"/>
                <a:cs typeface="Times New Roman"/>
                <a:sym typeface="Times New Roman"/>
              </a:rPr>
              <a:t>Why Every Web Service Needs a Caching Layer?</a:t>
            </a:r>
            <a:endParaRPr sz="24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66" name="Google Shape;266;p55"/>
          <p:cNvSpPr txBox="1"/>
          <p:nvPr>
            <p:ph idx="1" type="body"/>
          </p:nvPr>
        </p:nvSpPr>
        <p:spPr>
          <a:xfrm>
            <a:off x="1069300" y="4294225"/>
            <a:ext cx="7972200" cy="12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2000">
                <a:solidFill>
                  <a:srgbClr val="1B004E"/>
                </a:solidFill>
                <a:highlight>
                  <a:srgbClr val="FFFFFF"/>
                </a:highlight>
                <a:latin typeface="Times New Roman"/>
                <a:ea typeface="Times New Roman"/>
                <a:cs typeface="Times New Roman"/>
                <a:sym typeface="Times New Roman"/>
              </a:rPr>
              <a:t>Origin server has to handle all incoming requests.</a:t>
            </a:r>
            <a:endParaRPr sz="2000">
              <a:solidFill>
                <a:srgbClr val="1B004E"/>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
        <p:nvSpPr>
          <p:cNvPr id="267" name="Google Shape;267;p55"/>
          <p:cNvSpPr txBox="1"/>
          <p:nvPr/>
        </p:nvSpPr>
        <p:spPr>
          <a:xfrm>
            <a:off x="1823200" y="4123475"/>
            <a:ext cx="4833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pic>
        <p:nvPicPr>
          <p:cNvPr id="268" name="Google Shape;268;p55"/>
          <p:cNvPicPr preferRelativeResize="0"/>
          <p:nvPr/>
        </p:nvPicPr>
        <p:blipFill>
          <a:blip r:embed="rId3">
            <a:alphaModFix/>
          </a:blip>
          <a:stretch>
            <a:fillRect/>
          </a:stretch>
        </p:blipFill>
        <p:spPr>
          <a:xfrm>
            <a:off x="811900" y="1027000"/>
            <a:ext cx="7122601" cy="31752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48" name="Google Shape;748;p118"/>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Read Through : Cons</a:t>
            </a:r>
            <a:endParaRPr b="1" sz="3900">
              <a:solidFill>
                <a:srgbClr val="005191"/>
              </a:solidFill>
            </a:endParaRPr>
          </a:p>
        </p:txBody>
      </p:sp>
      <p:sp>
        <p:nvSpPr>
          <p:cNvPr id="749" name="Google Shape;749;p118"/>
          <p:cNvSpPr txBox="1"/>
          <p:nvPr/>
        </p:nvSpPr>
        <p:spPr>
          <a:xfrm flipH="1">
            <a:off x="899950" y="1579513"/>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solidFill>
                  <a:schemeClr val="dk1"/>
                </a:solidFill>
              </a:rPr>
              <a:t>Cache document data structure </a:t>
            </a:r>
            <a:r>
              <a:rPr b="1" lang="en" sz="2500">
                <a:solidFill>
                  <a:schemeClr val="dk1"/>
                </a:solidFill>
              </a:rPr>
              <a:t>can not be different</a:t>
            </a:r>
            <a:r>
              <a:rPr lang="en" sz="2500">
                <a:solidFill>
                  <a:schemeClr val="dk1"/>
                </a:solidFill>
              </a:rPr>
              <a:t> that data present in DB</a:t>
            </a:r>
            <a:endParaRPr sz="2500"/>
          </a:p>
        </p:txBody>
      </p:sp>
      <p:sp>
        <p:nvSpPr>
          <p:cNvPr id="750" name="Google Shape;750;p118"/>
          <p:cNvSpPr txBox="1"/>
          <p:nvPr/>
        </p:nvSpPr>
        <p:spPr>
          <a:xfrm flipH="1">
            <a:off x="899950" y="2801263"/>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solidFill>
                  <a:schemeClr val="dk1"/>
                </a:solidFill>
              </a:rPr>
              <a:t>If Cache goes down, </a:t>
            </a:r>
            <a:r>
              <a:rPr b="1" lang="en" sz="2500">
                <a:solidFill>
                  <a:schemeClr val="dk1"/>
                </a:solidFill>
              </a:rPr>
              <a:t>request will fail</a:t>
            </a:r>
            <a:r>
              <a:rPr lang="en" sz="2500">
                <a:solidFill>
                  <a:schemeClr val="dk1"/>
                </a:solidFill>
              </a:rPr>
              <a:t>, since the application interacts only with the cache.</a:t>
            </a:r>
            <a:endParaRPr sz="2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56" name="Google Shape;756;p119"/>
          <p:cNvPicPr preferRelativeResize="0"/>
          <p:nvPr/>
        </p:nvPicPr>
        <p:blipFill>
          <a:blip r:embed="rId3">
            <a:alphaModFix/>
          </a:blip>
          <a:stretch>
            <a:fillRect/>
          </a:stretch>
        </p:blipFill>
        <p:spPr>
          <a:xfrm>
            <a:off x="647813" y="1057825"/>
            <a:ext cx="8297476" cy="3692026"/>
          </a:xfrm>
          <a:prstGeom prst="rect">
            <a:avLst/>
          </a:prstGeom>
          <a:noFill/>
          <a:ln>
            <a:noFill/>
          </a:ln>
        </p:spPr>
      </p:pic>
      <p:sp>
        <p:nvSpPr>
          <p:cNvPr id="757" name="Google Shape;757;p119"/>
          <p:cNvSpPr txBox="1"/>
          <p:nvPr/>
        </p:nvSpPr>
        <p:spPr>
          <a:xfrm flipH="1">
            <a:off x="780950" y="552600"/>
            <a:ext cx="5199000" cy="1154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If Cache goes down, request will fail, since the application interacts only with the cache.</a:t>
            </a:r>
            <a:endParaRPr sz="2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763" name="Google Shape;763;p120"/>
          <p:cNvPicPr preferRelativeResize="0"/>
          <p:nvPr/>
        </p:nvPicPr>
        <p:blipFill>
          <a:blip r:embed="rId3">
            <a:alphaModFix/>
          </a:blip>
          <a:stretch>
            <a:fillRect/>
          </a:stretch>
        </p:blipFill>
        <p:spPr>
          <a:xfrm>
            <a:off x="780950" y="1328275"/>
            <a:ext cx="3944429" cy="2982974"/>
          </a:xfrm>
          <a:prstGeom prst="rect">
            <a:avLst/>
          </a:prstGeom>
          <a:noFill/>
          <a:ln>
            <a:noFill/>
          </a:ln>
        </p:spPr>
      </p:pic>
      <p:sp>
        <p:nvSpPr>
          <p:cNvPr id="764" name="Google Shape;764;p120"/>
          <p:cNvSpPr txBox="1"/>
          <p:nvPr/>
        </p:nvSpPr>
        <p:spPr>
          <a:xfrm flipH="1">
            <a:off x="835675" y="344575"/>
            <a:ext cx="5199000" cy="831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Cache document data structure </a:t>
            </a:r>
            <a:r>
              <a:rPr b="1" lang="en" sz="2100"/>
              <a:t>can not be different</a:t>
            </a:r>
            <a:r>
              <a:rPr lang="en" sz="2100"/>
              <a:t> that data present in DB</a:t>
            </a:r>
            <a:endParaRPr sz="2100"/>
          </a:p>
        </p:txBody>
      </p:sp>
      <p:pic>
        <p:nvPicPr>
          <p:cNvPr id="765" name="Google Shape;765;p120"/>
          <p:cNvPicPr preferRelativeResize="0"/>
          <p:nvPr/>
        </p:nvPicPr>
        <p:blipFill>
          <a:blip r:embed="rId4">
            <a:alphaModFix/>
          </a:blip>
          <a:stretch>
            <a:fillRect/>
          </a:stretch>
        </p:blipFill>
        <p:spPr>
          <a:xfrm>
            <a:off x="5312100" y="1328275"/>
            <a:ext cx="3325854" cy="2982976"/>
          </a:xfrm>
          <a:prstGeom prst="rect">
            <a:avLst/>
          </a:prstGeom>
          <a:noFill/>
          <a:ln>
            <a:noFill/>
          </a:ln>
        </p:spPr>
      </p:pic>
      <p:sp>
        <p:nvSpPr>
          <p:cNvPr id="766" name="Google Shape;766;p120"/>
          <p:cNvSpPr txBox="1"/>
          <p:nvPr/>
        </p:nvSpPr>
        <p:spPr>
          <a:xfrm>
            <a:off x="1001363"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Database (Structured for Storage)</a:t>
            </a:r>
            <a:endParaRPr/>
          </a:p>
        </p:txBody>
      </p:sp>
      <p:sp>
        <p:nvSpPr>
          <p:cNvPr id="767" name="Google Shape;767;p120"/>
          <p:cNvSpPr txBox="1"/>
          <p:nvPr/>
        </p:nvSpPr>
        <p:spPr>
          <a:xfrm>
            <a:off x="5556775" y="4463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Cache (Optimized for Access)</a:t>
            </a:r>
            <a:endParaRPr/>
          </a:p>
        </p:txBody>
      </p:sp>
      <p:pic>
        <p:nvPicPr>
          <p:cNvPr id="768" name="Google Shape;768;p120"/>
          <p:cNvPicPr preferRelativeResize="0"/>
          <p:nvPr/>
        </p:nvPicPr>
        <p:blipFill>
          <a:blip r:embed="rId5">
            <a:alphaModFix/>
          </a:blip>
          <a:stretch>
            <a:fillRect/>
          </a:stretch>
        </p:blipFill>
        <p:spPr>
          <a:xfrm>
            <a:off x="3775299" y="2078749"/>
            <a:ext cx="1353775" cy="1353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121"/>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Around</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775" name="Google Shape;775;p121"/>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1"/>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1"/>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122"/>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Strategy</a:t>
            </a:r>
            <a:endParaRPr b="1" sz="3900">
              <a:solidFill>
                <a:srgbClr val="005191"/>
              </a:solidFill>
            </a:endParaRPr>
          </a:p>
        </p:txBody>
      </p:sp>
      <p:sp>
        <p:nvSpPr>
          <p:cNvPr id="784" name="Google Shape;784;p122"/>
          <p:cNvSpPr txBox="1"/>
          <p:nvPr/>
        </p:nvSpPr>
        <p:spPr>
          <a:xfrm flipH="1">
            <a:off x="899950" y="1558575"/>
            <a:ext cx="4149300" cy="26559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Directly writes data into the database</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a:p>
            <a:pPr indent="0" lvl="0" marL="914400" rtl="0" algn="l">
              <a:spcBef>
                <a:spcPts val="0"/>
              </a:spcBef>
              <a:spcAft>
                <a:spcPts val="0"/>
              </a:spcAft>
              <a:buNone/>
            </a:pPr>
            <a:r>
              <a:t/>
            </a:r>
            <a:endParaRPr sz="1900"/>
          </a:p>
        </p:txBody>
      </p:sp>
      <p:pic>
        <p:nvPicPr>
          <p:cNvPr id="785" name="Google Shape;785;p122"/>
          <p:cNvPicPr preferRelativeResize="0"/>
          <p:nvPr/>
        </p:nvPicPr>
        <p:blipFill>
          <a:blip r:embed="rId3">
            <a:alphaModFix/>
          </a:blip>
          <a:stretch>
            <a:fillRect/>
          </a:stretch>
        </p:blipFill>
        <p:spPr>
          <a:xfrm>
            <a:off x="5412975" y="1529299"/>
            <a:ext cx="3355125" cy="30069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123"/>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792" name="Google Shape;792;p123"/>
          <p:cNvPicPr preferRelativeResize="0"/>
          <p:nvPr/>
        </p:nvPicPr>
        <p:blipFill>
          <a:blip r:embed="rId3">
            <a:alphaModFix/>
          </a:blip>
          <a:stretch>
            <a:fillRect/>
          </a:stretch>
        </p:blipFill>
        <p:spPr>
          <a:xfrm>
            <a:off x="1307275" y="940750"/>
            <a:ext cx="6758447" cy="3986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798" name="Google Shape;798;p124"/>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799" name="Google Shape;799;p124"/>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800" name="Google Shape;800;p124"/>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801" name="Google Shape;801;p124"/>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2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125"/>
          <p:cNvSpPr txBox="1"/>
          <p:nvPr/>
        </p:nvSpPr>
        <p:spPr>
          <a:xfrm>
            <a:off x="898475" y="44470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000">
                <a:solidFill>
                  <a:srgbClr val="005191"/>
                </a:solidFill>
              </a:rPr>
              <a:t>Combination of</a:t>
            </a:r>
            <a:endParaRPr b="1" sz="5000">
              <a:solidFill>
                <a:srgbClr val="005191"/>
              </a:solidFill>
            </a:endParaRPr>
          </a:p>
          <a:p>
            <a:pPr indent="0" lvl="0" marL="0" rtl="0" algn="l">
              <a:spcBef>
                <a:spcPts val="0"/>
              </a:spcBef>
              <a:spcAft>
                <a:spcPts val="0"/>
              </a:spcAft>
              <a:buNone/>
            </a:pPr>
            <a:r>
              <a:rPr b="1" lang="en" sz="5000">
                <a:solidFill>
                  <a:srgbClr val="6AA84F"/>
                </a:solidFill>
              </a:rPr>
              <a:t>Read</a:t>
            </a:r>
            <a:r>
              <a:rPr b="1" lang="en" sz="5000">
                <a:solidFill>
                  <a:srgbClr val="005191"/>
                </a:solidFill>
              </a:rPr>
              <a:t> : Cache Aside</a:t>
            </a:r>
            <a:endParaRPr b="1" sz="5000">
              <a:solidFill>
                <a:srgbClr val="005191"/>
              </a:solidFill>
            </a:endParaRPr>
          </a:p>
          <a:p>
            <a:pPr indent="0" lvl="0" marL="0" rtl="0" algn="l">
              <a:spcBef>
                <a:spcPts val="0"/>
              </a:spcBef>
              <a:spcAft>
                <a:spcPts val="0"/>
              </a:spcAft>
              <a:buNone/>
            </a:pPr>
            <a:r>
              <a:rPr b="1" lang="en" sz="5000">
                <a:solidFill>
                  <a:srgbClr val="CC0000"/>
                </a:solidFill>
              </a:rPr>
              <a:t>Write</a:t>
            </a:r>
            <a:r>
              <a:rPr b="1" lang="en" sz="5000">
                <a:solidFill>
                  <a:srgbClr val="005191"/>
                </a:solidFill>
              </a:rPr>
              <a:t> : Write Around</a:t>
            </a:r>
            <a:endParaRPr b="1" sz="5000">
              <a:solidFill>
                <a:srgbClr val="005191"/>
              </a:solidFill>
            </a:endParaRPr>
          </a:p>
        </p:txBody>
      </p:sp>
      <p:sp>
        <p:nvSpPr>
          <p:cNvPr id="808" name="Google Shape;808;p125"/>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5"/>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5"/>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16" name="Google Shape;816;p126"/>
          <p:cNvPicPr preferRelativeResize="0"/>
          <p:nvPr/>
        </p:nvPicPr>
        <p:blipFill rotWithShape="1">
          <a:blip r:embed="rId3">
            <a:alphaModFix/>
          </a:blip>
          <a:srcRect b="3739" l="0" r="0" t="2292"/>
          <a:stretch/>
        </p:blipFill>
        <p:spPr>
          <a:xfrm>
            <a:off x="893775" y="964550"/>
            <a:ext cx="7463401" cy="3926600"/>
          </a:xfrm>
          <a:prstGeom prst="rect">
            <a:avLst/>
          </a:prstGeom>
          <a:noFill/>
          <a:ln>
            <a:noFill/>
          </a:ln>
        </p:spPr>
      </p:pic>
      <p:sp>
        <p:nvSpPr>
          <p:cNvPr id="817" name="Google Shape;817;p126"/>
          <p:cNvSpPr txBox="1"/>
          <p:nvPr/>
        </p:nvSpPr>
        <p:spPr>
          <a:xfrm flipH="1">
            <a:off x="1614025" y="286750"/>
            <a:ext cx="5787900" cy="4617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Combination of Cache Aside &amp; Write Around Strategy</a:t>
            </a:r>
            <a:endParaRPr sz="1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23" name="Google Shape;823;p127"/>
          <p:cNvPicPr preferRelativeResize="0"/>
          <p:nvPr/>
        </p:nvPicPr>
        <p:blipFill rotWithShape="1">
          <a:blip r:embed="rId3">
            <a:alphaModFix/>
          </a:blip>
          <a:srcRect b="4379" l="0" r="0" t="0"/>
          <a:stretch/>
        </p:blipFill>
        <p:spPr>
          <a:xfrm>
            <a:off x="826000" y="848575"/>
            <a:ext cx="7613124" cy="4106725"/>
          </a:xfrm>
          <a:prstGeom prst="rect">
            <a:avLst/>
          </a:prstGeom>
          <a:noFill/>
          <a:ln>
            <a:noFill/>
          </a:ln>
        </p:spPr>
      </p:pic>
      <p:sp>
        <p:nvSpPr>
          <p:cNvPr id="824" name="Google Shape;824;p127"/>
          <p:cNvSpPr txBox="1"/>
          <p:nvPr/>
        </p:nvSpPr>
        <p:spPr>
          <a:xfrm flipH="1">
            <a:off x="1614025" y="286750"/>
            <a:ext cx="5787900" cy="4617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Combination of Cache Aside &amp; Write Around Strategy</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6"/>
          <p:cNvSpPr txBox="1"/>
          <p:nvPr>
            <p:ph type="title"/>
          </p:nvPr>
        </p:nvSpPr>
        <p:spPr>
          <a:xfrm>
            <a:off x="811900" y="382775"/>
            <a:ext cx="8229600" cy="552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0" sz="1200">
              <a:solidFill>
                <a:srgbClr val="1B004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2900">
              <a:solidFill>
                <a:srgbClr val="0942A1"/>
              </a:solidFill>
              <a:highlight>
                <a:srgbClr val="FFFFFF"/>
              </a:highlight>
              <a:latin typeface="Times New Roman"/>
              <a:ea typeface="Times New Roman"/>
              <a:cs typeface="Times New Roman"/>
              <a:sym typeface="Times New Roman"/>
            </a:endParaRPr>
          </a:p>
          <a:p>
            <a:pPr indent="0" lvl="0" marL="0" rtl="0" algn="l">
              <a:lnSpc>
                <a:spcPct val="120000"/>
              </a:lnSpc>
              <a:spcBef>
                <a:spcPts val="1200"/>
              </a:spcBef>
              <a:spcAft>
                <a:spcPts val="0"/>
              </a:spcAft>
              <a:buClr>
                <a:schemeClr val="dk1"/>
              </a:buClr>
              <a:buSzPts val="1100"/>
              <a:buFont typeface="Arial"/>
              <a:buNone/>
            </a:pPr>
            <a:r>
              <a:rPr lang="en" sz="2400">
                <a:solidFill>
                  <a:srgbClr val="0942A1"/>
                </a:solidFill>
                <a:highlight>
                  <a:srgbClr val="FFFFFF"/>
                </a:highlight>
                <a:latin typeface="Times New Roman"/>
                <a:ea typeface="Times New Roman"/>
                <a:cs typeface="Times New Roman"/>
                <a:sym typeface="Times New Roman"/>
              </a:rPr>
              <a:t>Why Every Web Service Needs a Caching Layer?</a:t>
            </a:r>
            <a:endParaRPr sz="24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100"/>
          </a:p>
        </p:txBody>
      </p:sp>
      <p:sp>
        <p:nvSpPr>
          <p:cNvPr id="274" name="Google Shape;274;p56"/>
          <p:cNvSpPr txBox="1"/>
          <p:nvPr>
            <p:ph idx="1" type="body"/>
          </p:nvPr>
        </p:nvSpPr>
        <p:spPr>
          <a:xfrm>
            <a:off x="764825" y="1176575"/>
            <a:ext cx="6838500" cy="63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1B004E"/>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p:txBody>
      </p:sp>
      <p:sp>
        <p:nvSpPr>
          <p:cNvPr id="275" name="Google Shape;275;p56"/>
          <p:cNvSpPr txBox="1"/>
          <p:nvPr/>
        </p:nvSpPr>
        <p:spPr>
          <a:xfrm>
            <a:off x="643750" y="1176575"/>
            <a:ext cx="4393200" cy="37734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rgbClr val="1B1B1B"/>
              </a:buClr>
              <a:buSzPts val="1950"/>
              <a:buFont typeface="Times New Roman"/>
              <a:buChar char="●"/>
            </a:pPr>
            <a:r>
              <a:rPr lang="en" sz="1950">
                <a:solidFill>
                  <a:srgbClr val="1B1B1B"/>
                </a:solidFill>
                <a:highlight>
                  <a:srgbClr val="FFFFFF"/>
                </a:highlight>
                <a:latin typeface="Times New Roman"/>
                <a:ea typeface="Times New Roman"/>
                <a:cs typeface="Times New Roman"/>
                <a:sym typeface="Times New Roman"/>
              </a:rPr>
              <a:t>Web server is probably pretty far away from most visitors.This increases the latency and makes your website slower than it should be.</a:t>
            </a:r>
            <a:endParaRPr sz="1950">
              <a:solidFill>
                <a:srgbClr val="1B1B1B"/>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2150">
              <a:solidFill>
                <a:srgbClr val="1B1B1B"/>
              </a:solidFill>
              <a:highlight>
                <a:srgbClr val="FFFFFF"/>
              </a:highlight>
              <a:latin typeface="Times New Roman"/>
              <a:ea typeface="Times New Roman"/>
              <a:cs typeface="Times New Roman"/>
              <a:sym typeface="Times New Roman"/>
            </a:endParaRPr>
          </a:p>
          <a:p>
            <a:pPr indent="-358775" lvl="0" marL="457200" rtl="0" algn="l">
              <a:spcBef>
                <a:spcPts val="0"/>
              </a:spcBef>
              <a:spcAft>
                <a:spcPts val="0"/>
              </a:spcAft>
              <a:buClr>
                <a:srgbClr val="1B1B1B"/>
              </a:buClr>
              <a:buSzPts val="2050"/>
              <a:buFont typeface="Times New Roman"/>
              <a:buChar char="●"/>
            </a:pPr>
            <a:r>
              <a:rPr lang="en" sz="2050">
                <a:solidFill>
                  <a:srgbClr val="1B1B1B"/>
                </a:solidFill>
                <a:highlight>
                  <a:srgbClr val="FFFFFF"/>
                </a:highlight>
                <a:latin typeface="Times New Roman"/>
                <a:ea typeface="Times New Roman"/>
                <a:cs typeface="Times New Roman"/>
                <a:sym typeface="Times New Roman"/>
              </a:rPr>
              <a:t>Second, repeat visitors have to re-download the same files every time. That's a massive waste of bandwidth.</a:t>
            </a:r>
            <a:endParaRPr sz="2050">
              <a:solidFill>
                <a:srgbClr val="1B1B1B"/>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2050">
              <a:solidFill>
                <a:srgbClr val="1B1B1B"/>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1B004E"/>
              </a:solidFill>
              <a:highlight>
                <a:srgbClr val="FFFFFF"/>
              </a:highlight>
              <a:latin typeface="Times New Roman"/>
              <a:ea typeface="Times New Roman"/>
              <a:cs typeface="Times New Roman"/>
              <a:sym typeface="Times New Roman"/>
            </a:endParaRPr>
          </a:p>
        </p:txBody>
      </p:sp>
      <p:pic>
        <p:nvPicPr>
          <p:cNvPr id="276" name="Google Shape;276;p56"/>
          <p:cNvPicPr preferRelativeResize="0"/>
          <p:nvPr/>
        </p:nvPicPr>
        <p:blipFill>
          <a:blip r:embed="rId3">
            <a:alphaModFix/>
          </a:blip>
          <a:stretch>
            <a:fillRect/>
          </a:stretch>
        </p:blipFill>
        <p:spPr>
          <a:xfrm>
            <a:off x="5384900" y="1039575"/>
            <a:ext cx="3708099" cy="2638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12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 Advantages</a:t>
            </a:r>
            <a:endParaRPr b="1" sz="3900">
              <a:solidFill>
                <a:srgbClr val="005191"/>
              </a:solidFill>
            </a:endParaRPr>
          </a:p>
        </p:txBody>
      </p:sp>
      <p:sp>
        <p:nvSpPr>
          <p:cNvPr id="831" name="Google Shape;831;p128"/>
          <p:cNvSpPr txBox="1"/>
          <p:nvPr/>
        </p:nvSpPr>
        <p:spPr>
          <a:xfrm flipH="1">
            <a:off x="964050" y="1737550"/>
            <a:ext cx="7656900" cy="5694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Good Approach for Heavy Read applications</a:t>
            </a:r>
            <a:endParaRPr sz="2500"/>
          </a:p>
        </p:txBody>
      </p:sp>
      <p:sp>
        <p:nvSpPr>
          <p:cNvPr id="832" name="Google Shape;832;p128"/>
          <p:cNvSpPr txBox="1"/>
          <p:nvPr/>
        </p:nvSpPr>
        <p:spPr>
          <a:xfrm flipH="1">
            <a:off x="964050" y="2590650"/>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2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38" name="Google Shape;838;p129"/>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Around : Cons</a:t>
            </a:r>
            <a:endParaRPr b="1" sz="3900">
              <a:solidFill>
                <a:srgbClr val="005191"/>
              </a:solidFill>
            </a:endParaRPr>
          </a:p>
        </p:txBody>
      </p:sp>
      <p:sp>
        <p:nvSpPr>
          <p:cNvPr id="839" name="Google Shape;839;p129"/>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For new data read, there will always be Cache - Miss first.</a:t>
            </a:r>
            <a:endParaRPr sz="2500"/>
          </a:p>
        </p:txBody>
      </p:sp>
      <p:sp>
        <p:nvSpPr>
          <p:cNvPr id="840" name="Google Shape;840;p129"/>
          <p:cNvSpPr txBox="1"/>
          <p:nvPr/>
        </p:nvSpPr>
        <p:spPr>
          <a:xfrm flipH="1">
            <a:off x="964050" y="2986300"/>
            <a:ext cx="7656900" cy="5694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DB is down, request for write operation will fail</a:t>
            </a:r>
            <a:endParaRPr sz="25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3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46" name="Google Shape;846;p130"/>
          <p:cNvPicPr preferRelativeResize="0"/>
          <p:nvPr/>
        </p:nvPicPr>
        <p:blipFill>
          <a:blip r:embed="rId3">
            <a:alphaModFix/>
          </a:blip>
          <a:stretch>
            <a:fillRect/>
          </a:stretch>
        </p:blipFill>
        <p:spPr>
          <a:xfrm>
            <a:off x="601550" y="1303813"/>
            <a:ext cx="8089876" cy="3541075"/>
          </a:xfrm>
          <a:prstGeom prst="rect">
            <a:avLst/>
          </a:prstGeom>
          <a:noFill/>
          <a:ln>
            <a:noFill/>
          </a:ln>
        </p:spPr>
      </p:pic>
      <p:sp>
        <p:nvSpPr>
          <p:cNvPr id="847" name="Google Shape;847;p130"/>
          <p:cNvSpPr txBox="1"/>
          <p:nvPr/>
        </p:nvSpPr>
        <p:spPr>
          <a:xfrm flipH="1">
            <a:off x="696850" y="509875"/>
            <a:ext cx="6501900" cy="538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DB is down, request for write operation will fail</a:t>
            </a:r>
            <a:endParaRPr sz="23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3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853" name="Google Shape;853;p131"/>
          <p:cNvPicPr preferRelativeResize="0"/>
          <p:nvPr/>
        </p:nvPicPr>
        <p:blipFill>
          <a:blip r:embed="rId3">
            <a:alphaModFix/>
          </a:blip>
          <a:stretch>
            <a:fillRect/>
          </a:stretch>
        </p:blipFill>
        <p:spPr>
          <a:xfrm>
            <a:off x="1126063" y="633413"/>
            <a:ext cx="6891876" cy="3876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3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p132"/>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Through</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860" name="Google Shape;860;p132"/>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2"/>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2"/>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3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68" name="Google Shape;868;p133"/>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Strategy</a:t>
            </a:r>
            <a:endParaRPr b="1" sz="3900">
              <a:solidFill>
                <a:srgbClr val="005191"/>
              </a:solidFill>
            </a:endParaRPr>
          </a:p>
        </p:txBody>
      </p:sp>
      <p:sp>
        <p:nvSpPr>
          <p:cNvPr id="869" name="Google Shape;869;p133"/>
          <p:cNvSpPr txBox="1"/>
          <p:nvPr/>
        </p:nvSpPr>
        <p:spPr>
          <a:xfrm flipH="1">
            <a:off x="899950" y="1558575"/>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writes data into the cache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Then in </a:t>
            </a:r>
            <a:r>
              <a:rPr b="1" lang="en" sz="1900"/>
              <a:t>synchronous</a:t>
            </a:r>
            <a:r>
              <a:rPr lang="en" sz="1900"/>
              <a:t> write data into the DB</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p:txBody>
      </p:sp>
      <p:pic>
        <p:nvPicPr>
          <p:cNvPr id="870" name="Google Shape;870;p133"/>
          <p:cNvPicPr preferRelativeResize="0"/>
          <p:nvPr/>
        </p:nvPicPr>
        <p:blipFill>
          <a:blip r:embed="rId3">
            <a:alphaModFix/>
          </a:blip>
          <a:stretch>
            <a:fillRect/>
          </a:stretch>
        </p:blipFill>
        <p:spPr>
          <a:xfrm>
            <a:off x="5415525" y="1482100"/>
            <a:ext cx="3303163" cy="2948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76" name="Google Shape;876;p134"/>
          <p:cNvSpPr txBox="1"/>
          <p:nvPr/>
        </p:nvSpPr>
        <p:spPr>
          <a:xfrm flipH="1">
            <a:off x="2771850" y="3446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877" name="Google Shape;877;p134"/>
          <p:cNvPicPr preferRelativeResize="0"/>
          <p:nvPr/>
        </p:nvPicPr>
        <p:blipFill>
          <a:blip r:embed="rId3">
            <a:alphaModFix/>
          </a:blip>
          <a:stretch>
            <a:fillRect/>
          </a:stretch>
        </p:blipFill>
        <p:spPr>
          <a:xfrm>
            <a:off x="1366525" y="923950"/>
            <a:ext cx="6639400" cy="40341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3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135"/>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884" name="Google Shape;884;p135"/>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885" name="Google Shape;885;p135"/>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886" name="Google Shape;886;p135"/>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3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136"/>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 Advantages</a:t>
            </a:r>
            <a:endParaRPr b="1" sz="3900">
              <a:solidFill>
                <a:srgbClr val="005191"/>
              </a:solidFill>
            </a:endParaRPr>
          </a:p>
        </p:txBody>
      </p:sp>
      <p:sp>
        <p:nvSpPr>
          <p:cNvPr id="893" name="Google Shape;893;p136"/>
          <p:cNvSpPr txBox="1"/>
          <p:nvPr/>
        </p:nvSpPr>
        <p:spPr>
          <a:xfrm flipH="1">
            <a:off x="964050" y="1737550"/>
            <a:ext cx="7656900" cy="9543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Resolves the inconsistency problem between Cache and DB</a:t>
            </a:r>
            <a:endParaRPr sz="2500"/>
          </a:p>
        </p:txBody>
      </p:sp>
      <p:sp>
        <p:nvSpPr>
          <p:cNvPr id="894" name="Google Shape;894;p136"/>
          <p:cNvSpPr txBox="1"/>
          <p:nvPr/>
        </p:nvSpPr>
        <p:spPr>
          <a:xfrm flipH="1">
            <a:off x="964050" y="2986325"/>
            <a:ext cx="7656900" cy="9543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Increase Cache Hit chances : Even if for new data read there is a chance of cache hit</a:t>
            </a:r>
            <a:endParaRPr sz="2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3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00" name="Google Shape;900;p137"/>
          <p:cNvPicPr preferRelativeResize="0"/>
          <p:nvPr/>
        </p:nvPicPr>
        <p:blipFill rotWithShape="1">
          <a:blip r:embed="rId3">
            <a:alphaModFix/>
          </a:blip>
          <a:srcRect b="4397" l="0" r="0" t="0"/>
          <a:stretch/>
        </p:blipFill>
        <p:spPr>
          <a:xfrm>
            <a:off x="967875" y="1050400"/>
            <a:ext cx="7208249" cy="3847200"/>
          </a:xfrm>
          <a:prstGeom prst="rect">
            <a:avLst/>
          </a:prstGeom>
          <a:noFill/>
          <a:ln>
            <a:noFill/>
          </a:ln>
        </p:spPr>
      </p:pic>
      <p:sp>
        <p:nvSpPr>
          <p:cNvPr id="901" name="Google Shape;901;p137"/>
          <p:cNvSpPr txBox="1"/>
          <p:nvPr/>
        </p:nvSpPr>
        <p:spPr>
          <a:xfrm flipH="1">
            <a:off x="767275" y="280900"/>
            <a:ext cx="6744000" cy="7695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Increase Cache Hit chances : Even if for new data read there is a chance of cache hit</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7"/>
          <p:cNvSpPr txBox="1"/>
          <p:nvPr>
            <p:ph type="title"/>
          </p:nvPr>
        </p:nvSpPr>
        <p:spPr>
          <a:xfrm>
            <a:off x="764000" y="793825"/>
            <a:ext cx="7805400" cy="3936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 sz="2700">
                <a:solidFill>
                  <a:srgbClr val="0942A1"/>
                </a:solidFill>
                <a:highlight>
                  <a:srgbClr val="FFFFFF"/>
                </a:highlight>
                <a:latin typeface="Times New Roman"/>
                <a:ea typeface="Times New Roman"/>
                <a:cs typeface="Times New Roman"/>
                <a:sym typeface="Times New Roman"/>
              </a:rPr>
              <a:t>How Web Caching Works?</a:t>
            </a:r>
            <a:endParaRPr sz="2700">
              <a:solidFill>
                <a:srgbClr val="0942A1"/>
              </a:solidFill>
              <a:highlight>
                <a:srgbClr val="FFFFFF"/>
              </a:highlight>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2"/>
              </a:buClr>
              <a:buSzPts val="4400"/>
              <a:buFont typeface="Calibri"/>
              <a:buNone/>
            </a:pPr>
            <a:r>
              <a:t/>
            </a:r>
            <a:endParaRPr sz="4400"/>
          </a:p>
        </p:txBody>
      </p:sp>
      <p:sp>
        <p:nvSpPr>
          <p:cNvPr id="282" name="Google Shape;282;p57"/>
          <p:cNvSpPr txBox="1"/>
          <p:nvPr>
            <p:ph idx="1" type="body"/>
          </p:nvPr>
        </p:nvSpPr>
        <p:spPr>
          <a:xfrm>
            <a:off x="515125" y="917775"/>
            <a:ext cx="8425500" cy="4056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 sz="1450">
                <a:solidFill>
                  <a:srgbClr val="1B004E"/>
                </a:solidFill>
                <a:highlight>
                  <a:srgbClr val="FFFFFF"/>
                </a:highlight>
                <a:latin typeface="Arial"/>
                <a:ea typeface="Arial"/>
                <a:cs typeface="Arial"/>
                <a:sym typeface="Arial"/>
              </a:rPr>
              <a:t> </a:t>
            </a:r>
            <a:r>
              <a:rPr lang="en" sz="1750">
                <a:solidFill>
                  <a:srgbClr val="1B004E"/>
                </a:solidFill>
                <a:highlight>
                  <a:srgbClr val="FFFFFF"/>
                </a:highlight>
                <a:latin typeface="Times New Roman"/>
                <a:ea typeface="Times New Roman"/>
                <a:cs typeface="Times New Roman"/>
                <a:sym typeface="Times New Roman"/>
              </a:rPr>
              <a:t>Storing  a copy of your website’s resources in a different place called a web cache.</a:t>
            </a:r>
            <a:endParaRPr sz="1750">
              <a:solidFill>
                <a:srgbClr val="1B004E"/>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750">
              <a:solidFill>
                <a:srgbClr val="1B004E"/>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750">
                <a:solidFill>
                  <a:srgbClr val="1B004E"/>
                </a:solidFill>
                <a:highlight>
                  <a:srgbClr val="FFFFFF"/>
                </a:highlight>
                <a:latin typeface="Times New Roman"/>
                <a:ea typeface="Times New Roman"/>
                <a:cs typeface="Times New Roman"/>
                <a:sym typeface="Times New Roman"/>
              </a:rPr>
              <a:t>Their job is to sit between the origin server and the user and save HTTP responses - HTML documents, images, CSS files, etc.</a:t>
            </a:r>
            <a:endParaRPr sz="2050">
              <a:solidFill>
                <a:srgbClr val="1B004E"/>
              </a:solidFill>
              <a:highlight>
                <a:srgbClr val="FFFFFF"/>
              </a:highlight>
              <a:latin typeface="Times New Roman"/>
              <a:ea typeface="Times New Roman"/>
              <a:cs typeface="Times New Roman"/>
              <a:sym typeface="Times New Roman"/>
            </a:endParaRPr>
          </a:p>
          <a:p>
            <a:pPr indent="0" lvl="0" marL="0" rtl="0" algn="l">
              <a:lnSpc>
                <a:spcPct val="115000"/>
              </a:lnSpc>
              <a:spcBef>
                <a:spcPts val="640"/>
              </a:spcBef>
              <a:spcAft>
                <a:spcPts val="0"/>
              </a:spcAft>
              <a:buClr>
                <a:srgbClr val="595959"/>
              </a:buClr>
              <a:buSzPts val="3200"/>
              <a:buNone/>
            </a:pPr>
            <a:r>
              <a:rPr lang="en" sz="2050">
                <a:solidFill>
                  <a:srgbClr val="1B004E"/>
                </a:solidFill>
                <a:highlight>
                  <a:srgbClr val="FFFFFF"/>
                </a:highlight>
                <a:latin typeface="Times New Roman"/>
                <a:ea typeface="Times New Roman"/>
                <a:cs typeface="Times New Roman"/>
                <a:sym typeface="Times New Roman"/>
              </a:rPr>
              <a:t>Two crucial distinctions Of web caching</a:t>
            </a:r>
            <a:endParaRPr sz="2050">
              <a:solidFill>
                <a:srgbClr val="1B004E"/>
              </a:solidFill>
              <a:highlight>
                <a:srgbClr val="FFFFFF"/>
              </a:highlight>
              <a:latin typeface="Times New Roman"/>
              <a:ea typeface="Times New Roman"/>
              <a:cs typeface="Times New Roman"/>
              <a:sym typeface="Times New Roman"/>
            </a:endParaRPr>
          </a:p>
          <a:p>
            <a:pPr indent="-342900" lvl="0" marL="457200" rtl="0" algn="l">
              <a:spcBef>
                <a:spcPts val="500"/>
              </a:spcBef>
              <a:spcAft>
                <a:spcPts val="0"/>
              </a:spcAft>
              <a:buClr>
                <a:srgbClr val="1B004E"/>
              </a:buClr>
              <a:buSzPts val="1800"/>
              <a:buFont typeface="Times New Roman"/>
              <a:buChar char="●"/>
            </a:pPr>
            <a:r>
              <a:rPr lang="en" sz="1800">
                <a:solidFill>
                  <a:srgbClr val="1B004E"/>
                </a:solidFill>
                <a:highlight>
                  <a:srgbClr val="FFFFFF"/>
                </a:highlight>
                <a:latin typeface="Times New Roman"/>
                <a:ea typeface="Times New Roman"/>
                <a:cs typeface="Times New Roman"/>
                <a:sym typeface="Times New Roman"/>
              </a:rPr>
              <a:t>Browser caching;</a:t>
            </a:r>
            <a:endParaRPr sz="1800">
              <a:solidFill>
                <a:srgbClr val="1B004E"/>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1B004E"/>
              </a:buClr>
              <a:buSzPts val="1800"/>
              <a:buFont typeface="Times New Roman"/>
              <a:buChar char="●"/>
            </a:pPr>
            <a:r>
              <a:rPr lang="en" sz="1800">
                <a:solidFill>
                  <a:srgbClr val="1B004E"/>
                </a:solidFill>
                <a:highlight>
                  <a:srgbClr val="FFFFFF"/>
                </a:highlight>
                <a:latin typeface="Times New Roman"/>
                <a:ea typeface="Times New Roman"/>
                <a:cs typeface="Times New Roman"/>
                <a:sym typeface="Times New Roman"/>
              </a:rPr>
              <a:t>Proxy server caching</a:t>
            </a:r>
            <a:endParaRPr sz="1800">
              <a:solidFill>
                <a:srgbClr val="1B004E"/>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500"/>
              </a:spcAft>
              <a:buClr>
                <a:srgbClr val="595959"/>
              </a:buClr>
              <a:buSzPts val="3200"/>
              <a:buNone/>
            </a:pPr>
            <a:r>
              <a:t/>
            </a:r>
            <a:endParaRPr sz="2050">
              <a:solidFill>
                <a:srgbClr val="1B004E"/>
              </a:solidFill>
              <a:highlight>
                <a:srgbClr val="FFFFFF"/>
              </a:highlight>
              <a:latin typeface="Times New Roman"/>
              <a:ea typeface="Times New Roman"/>
              <a:cs typeface="Times New Roman"/>
              <a:sym typeface="Times New Roman"/>
            </a:endParaRPr>
          </a:p>
        </p:txBody>
      </p:sp>
      <p:sp>
        <p:nvSpPr>
          <p:cNvPr id="283" name="Google Shape;28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3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07" name="Google Shape;907;p138"/>
          <p:cNvSpPr txBox="1"/>
          <p:nvPr/>
        </p:nvSpPr>
        <p:spPr>
          <a:xfrm>
            <a:off x="889250" y="647950"/>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Through : Cons</a:t>
            </a:r>
            <a:endParaRPr b="1" sz="3900">
              <a:solidFill>
                <a:srgbClr val="005191"/>
              </a:solidFill>
            </a:endParaRPr>
          </a:p>
        </p:txBody>
      </p:sp>
      <p:sp>
        <p:nvSpPr>
          <p:cNvPr id="908" name="Google Shape;908;p138"/>
          <p:cNvSpPr txBox="1"/>
          <p:nvPr/>
        </p:nvSpPr>
        <p:spPr>
          <a:xfrm flipH="1">
            <a:off x="825075" y="17565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If any of DB or Cache is Unavailable, request will fail.</a:t>
            </a:r>
            <a:endParaRPr sz="2500"/>
          </a:p>
        </p:txBody>
      </p:sp>
      <p:sp>
        <p:nvSpPr>
          <p:cNvPr id="909" name="Google Shape;909;p138"/>
          <p:cNvSpPr txBox="1"/>
          <p:nvPr/>
        </p:nvSpPr>
        <p:spPr>
          <a:xfrm flipH="1">
            <a:off x="825075" y="3021050"/>
            <a:ext cx="7656900" cy="9543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 sz="2500"/>
              <a:t>2 phase commit, need to be applied to maintain transaction property</a:t>
            </a:r>
            <a:endParaRPr sz="25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139"/>
          <p:cNvPicPr preferRelativeResize="0"/>
          <p:nvPr/>
        </p:nvPicPr>
        <p:blipFill>
          <a:blip r:embed="rId3">
            <a:alphaModFix/>
          </a:blip>
          <a:stretch>
            <a:fillRect/>
          </a:stretch>
        </p:blipFill>
        <p:spPr>
          <a:xfrm>
            <a:off x="683800" y="471875"/>
            <a:ext cx="8125126" cy="3805325"/>
          </a:xfrm>
          <a:prstGeom prst="rect">
            <a:avLst/>
          </a:prstGeom>
          <a:noFill/>
          <a:ln>
            <a:noFill/>
          </a:ln>
        </p:spPr>
      </p:pic>
      <p:sp>
        <p:nvSpPr>
          <p:cNvPr id="915" name="Google Shape;915;p13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16" name="Google Shape;916;p139"/>
          <p:cNvSpPr txBox="1"/>
          <p:nvPr/>
        </p:nvSpPr>
        <p:spPr>
          <a:xfrm flipH="1">
            <a:off x="459225" y="3857050"/>
            <a:ext cx="6006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DB is down, request for write operation will fail Even if cache is available</a:t>
            </a:r>
            <a:endParaRPr sz="23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22" name="Google Shape;922;p140"/>
          <p:cNvPicPr preferRelativeResize="0"/>
          <p:nvPr/>
        </p:nvPicPr>
        <p:blipFill>
          <a:blip r:embed="rId3">
            <a:alphaModFix/>
          </a:blip>
          <a:stretch>
            <a:fillRect/>
          </a:stretch>
        </p:blipFill>
        <p:spPr>
          <a:xfrm>
            <a:off x="740500" y="690213"/>
            <a:ext cx="7955524" cy="3166825"/>
          </a:xfrm>
          <a:prstGeom prst="rect">
            <a:avLst/>
          </a:prstGeom>
          <a:noFill/>
          <a:ln>
            <a:noFill/>
          </a:ln>
        </p:spPr>
      </p:pic>
      <p:sp>
        <p:nvSpPr>
          <p:cNvPr id="923" name="Google Shape;923;p140"/>
          <p:cNvSpPr txBox="1"/>
          <p:nvPr/>
        </p:nvSpPr>
        <p:spPr>
          <a:xfrm flipH="1">
            <a:off x="1395900" y="3857050"/>
            <a:ext cx="6501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If Cache is down, request for write operation will fail Even if DB is available</a:t>
            </a:r>
            <a:endParaRPr sz="2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41"/>
          <p:cNvPicPr preferRelativeResize="0"/>
          <p:nvPr/>
        </p:nvPicPr>
        <p:blipFill>
          <a:blip r:embed="rId3">
            <a:alphaModFix/>
          </a:blip>
          <a:stretch>
            <a:fillRect/>
          </a:stretch>
        </p:blipFill>
        <p:spPr>
          <a:xfrm>
            <a:off x="578375" y="567725"/>
            <a:ext cx="8346869" cy="3605725"/>
          </a:xfrm>
          <a:prstGeom prst="rect">
            <a:avLst/>
          </a:prstGeom>
          <a:noFill/>
          <a:ln>
            <a:noFill/>
          </a:ln>
        </p:spPr>
      </p:pic>
      <p:sp>
        <p:nvSpPr>
          <p:cNvPr id="929" name="Google Shape;929;p14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30" name="Google Shape;930;p141"/>
          <p:cNvSpPr txBox="1"/>
          <p:nvPr/>
        </p:nvSpPr>
        <p:spPr>
          <a:xfrm flipH="1">
            <a:off x="1421063" y="3910525"/>
            <a:ext cx="6501900" cy="8928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300"/>
              <a:t>Both Cache and DB must be available for successful operation</a:t>
            </a:r>
            <a:endParaRPr sz="2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4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36" name="Google Shape;936;p142"/>
          <p:cNvGraphicFramePr/>
          <p:nvPr/>
        </p:nvGraphicFramePr>
        <p:xfrm>
          <a:off x="674475" y="751075"/>
          <a:ext cx="3000000" cy="3000000"/>
        </p:xfrm>
        <a:graphic>
          <a:graphicData uri="http://schemas.openxmlformats.org/drawingml/2006/table">
            <a:tbl>
              <a:tblPr>
                <a:noFill/>
                <a:tableStyleId>{4D98CF8C-94B7-4FBD-BBFA-7408876A90CB}</a:tableStyleId>
              </a:tblPr>
              <a:tblGrid>
                <a:gridCol w="2694600"/>
                <a:gridCol w="2694600"/>
                <a:gridCol w="2694600"/>
              </a:tblGrid>
              <a:tr h="922600">
                <a:tc>
                  <a:txBody>
                    <a:bodyPr/>
                    <a:lstStyle/>
                    <a:p>
                      <a:pPr indent="0" lvl="0" marL="0" rtl="0" algn="ctr">
                        <a:spcBef>
                          <a:spcPts val="0"/>
                        </a:spcBef>
                        <a:spcAft>
                          <a:spcPts val="0"/>
                        </a:spcAft>
                        <a:buNone/>
                      </a:pPr>
                      <a:r>
                        <a:rPr b="1" lang="en" sz="2400"/>
                        <a:t>Write in Cache</a:t>
                      </a:r>
                      <a:endParaRPr b="1" sz="2400"/>
                    </a:p>
                  </a:txBody>
                  <a:tcPr marT="91425" marB="91425" marR="91425" marL="91425"/>
                </a:tc>
                <a:tc>
                  <a:txBody>
                    <a:bodyPr/>
                    <a:lstStyle/>
                    <a:p>
                      <a:pPr indent="0" lvl="0" marL="0" rtl="0" algn="ctr">
                        <a:spcBef>
                          <a:spcPts val="0"/>
                        </a:spcBef>
                        <a:spcAft>
                          <a:spcPts val="0"/>
                        </a:spcAft>
                        <a:buNone/>
                      </a:pPr>
                      <a:r>
                        <a:rPr b="1" lang="en" sz="2400"/>
                        <a:t>Write in DB</a:t>
                      </a:r>
                      <a:endParaRPr b="1" sz="2400"/>
                    </a:p>
                  </a:txBody>
                  <a:tcPr marT="91425" marB="91425" marR="91425" marL="91425"/>
                </a:tc>
                <a:tc>
                  <a:txBody>
                    <a:bodyPr/>
                    <a:lstStyle/>
                    <a:p>
                      <a:pPr indent="0" lvl="0" marL="0" rtl="0" algn="ctr">
                        <a:spcBef>
                          <a:spcPts val="0"/>
                        </a:spcBef>
                        <a:spcAft>
                          <a:spcPts val="0"/>
                        </a:spcAft>
                        <a:buNone/>
                      </a:pPr>
                      <a:r>
                        <a:rPr lang="en" sz="2400"/>
                        <a:t> Action Output</a:t>
                      </a:r>
                      <a:endParaRPr sz="2400"/>
                    </a:p>
                  </a:txBody>
                  <a:tcPr marT="91425" marB="91425" marR="91425" marL="91425"/>
                </a:tc>
              </a:tr>
              <a:tr h="948500">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solidFill>
                            <a:srgbClr val="FF0000"/>
                          </a:solidFill>
                        </a:rPr>
                        <a:t>Failed (Unavailable)</a:t>
                      </a:r>
                      <a:endParaRPr sz="2000">
                        <a:solidFill>
                          <a:srgbClr val="FF0000"/>
                        </a:solidFill>
                      </a:endParaRPr>
                    </a:p>
                  </a:txBody>
                  <a:tcPr marT="91425" marB="91425" marR="91425" marL="91425"/>
                </a:tc>
                <a:tc>
                  <a:txBody>
                    <a:bodyPr/>
                    <a:lstStyle/>
                    <a:p>
                      <a:pPr indent="0" lvl="0" marL="0" rtl="0" algn="ctr">
                        <a:spcBef>
                          <a:spcPts val="0"/>
                        </a:spcBef>
                        <a:spcAft>
                          <a:spcPts val="0"/>
                        </a:spcAft>
                        <a:buNone/>
                      </a:pPr>
                      <a:r>
                        <a:rPr b="1" lang="en" sz="2000">
                          <a:solidFill>
                            <a:srgbClr val="38761D"/>
                          </a:solidFill>
                        </a:rPr>
                        <a:t>Roll back </a:t>
                      </a:r>
                      <a:endParaRPr b="1" sz="2000">
                        <a:solidFill>
                          <a:srgbClr val="38761D"/>
                        </a:solidFill>
                      </a:endParaRPr>
                    </a:p>
                    <a:p>
                      <a:pPr indent="0" lvl="0" marL="0" rtl="0" algn="ctr">
                        <a:spcBef>
                          <a:spcPts val="0"/>
                        </a:spcBef>
                        <a:spcAft>
                          <a:spcPts val="0"/>
                        </a:spcAft>
                        <a:buNone/>
                      </a:pPr>
                      <a:r>
                        <a:rPr lang="en" sz="2000"/>
                        <a:t>write in cache</a:t>
                      </a:r>
                      <a:endParaRPr sz="2000"/>
                    </a:p>
                  </a:txBody>
                  <a:tcPr marT="91425" marB="91425" marR="91425" marL="91425"/>
                </a:tc>
              </a:tr>
              <a:tr h="916425">
                <a:tc>
                  <a:txBody>
                    <a:bodyPr/>
                    <a:lstStyle/>
                    <a:p>
                      <a:pPr indent="0" lvl="0" marL="0" rtl="0" algn="ctr">
                        <a:spcBef>
                          <a:spcPts val="0"/>
                        </a:spcBef>
                        <a:spcAft>
                          <a:spcPts val="0"/>
                        </a:spcAft>
                        <a:buNone/>
                      </a:pPr>
                      <a:r>
                        <a:rPr lang="en" sz="2000">
                          <a:solidFill>
                            <a:srgbClr val="FF0000"/>
                          </a:solidFill>
                        </a:rPr>
                        <a:t>Failed (Unavailable)</a:t>
                      </a:r>
                      <a:endParaRPr sz="2000">
                        <a:solidFill>
                          <a:srgbClr val="FF0000"/>
                        </a:solidFill>
                      </a:endParaRPr>
                    </a:p>
                  </a:txBody>
                  <a:tcPr marT="91425" marB="91425" marR="91425" marL="91425"/>
                </a:tc>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b="1" lang="en" sz="2000">
                          <a:solidFill>
                            <a:srgbClr val="38761D"/>
                          </a:solidFill>
                        </a:rPr>
                        <a:t>Roll back</a:t>
                      </a:r>
                      <a:r>
                        <a:rPr lang="en" sz="2000"/>
                        <a:t> </a:t>
                      </a:r>
                      <a:endParaRPr sz="2000"/>
                    </a:p>
                    <a:p>
                      <a:pPr indent="0" lvl="0" marL="0" rtl="0" algn="ctr">
                        <a:spcBef>
                          <a:spcPts val="0"/>
                        </a:spcBef>
                        <a:spcAft>
                          <a:spcPts val="0"/>
                        </a:spcAft>
                        <a:buNone/>
                      </a:pPr>
                      <a:r>
                        <a:rPr lang="en" sz="2000"/>
                        <a:t>write in DB</a:t>
                      </a:r>
                      <a:endParaRPr sz="2000"/>
                    </a:p>
                  </a:txBody>
                  <a:tcPr marT="91425" marB="91425" marR="91425" marL="91425"/>
                </a:tc>
              </a:tr>
              <a:tr h="563950">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t>Successful</a:t>
                      </a:r>
                      <a:endParaRPr sz="2000"/>
                    </a:p>
                  </a:txBody>
                  <a:tcPr marT="91425" marB="91425" marR="91425" marL="91425"/>
                </a:tc>
                <a:tc>
                  <a:txBody>
                    <a:bodyPr/>
                    <a:lstStyle/>
                    <a:p>
                      <a:pPr indent="0" lvl="0" marL="0" rtl="0" algn="ctr">
                        <a:spcBef>
                          <a:spcPts val="0"/>
                        </a:spcBef>
                        <a:spcAft>
                          <a:spcPts val="0"/>
                        </a:spcAft>
                        <a:buNone/>
                      </a:pPr>
                      <a:r>
                        <a:rPr lang="en" sz="2000"/>
                        <a:t>Okay !</a:t>
                      </a:r>
                      <a:endParaRPr sz="2000"/>
                    </a:p>
                  </a:txBody>
                  <a:tcPr marT="91425" marB="91425" marR="91425" marL="91425"/>
                </a:tc>
              </a:tr>
            </a:tbl>
          </a:graphicData>
        </a:graphic>
      </p:graphicFrame>
      <p:sp>
        <p:nvSpPr>
          <p:cNvPr id="937" name="Google Shape;937;p142"/>
          <p:cNvSpPr txBox="1"/>
          <p:nvPr/>
        </p:nvSpPr>
        <p:spPr>
          <a:xfrm flipH="1">
            <a:off x="887925" y="4337000"/>
            <a:ext cx="7656900" cy="477000"/>
          </a:xfrm>
          <a:prstGeom prst="rect">
            <a:avLst/>
          </a:prstGeom>
          <a:solidFill>
            <a:srgbClr val="F4CCCC"/>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t>2 phase commit, need to be applied to maintain transaction property</a:t>
            </a:r>
            <a:endParaRPr sz="19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4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pic>
        <p:nvPicPr>
          <p:cNvPr id="943" name="Google Shape;943;p143"/>
          <p:cNvPicPr preferRelativeResize="0"/>
          <p:nvPr/>
        </p:nvPicPr>
        <p:blipFill>
          <a:blip r:embed="rId3">
            <a:alphaModFix/>
          </a:blip>
          <a:stretch>
            <a:fillRect/>
          </a:stretch>
        </p:blipFill>
        <p:spPr>
          <a:xfrm>
            <a:off x="1713625" y="463975"/>
            <a:ext cx="5387474" cy="4215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49" name="Google Shape;949;p144"/>
          <p:cNvSpPr txBox="1"/>
          <p:nvPr/>
        </p:nvSpPr>
        <p:spPr>
          <a:xfrm>
            <a:off x="1041350" y="526350"/>
            <a:ext cx="6673800" cy="4090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5800">
                <a:solidFill>
                  <a:srgbClr val="005191"/>
                </a:solidFill>
              </a:rPr>
              <a:t>Write Back</a:t>
            </a:r>
            <a:endParaRPr b="1" sz="5800">
              <a:solidFill>
                <a:srgbClr val="005191"/>
              </a:solidFill>
            </a:endParaRPr>
          </a:p>
          <a:p>
            <a:pPr indent="0" lvl="0" marL="0" rtl="0" algn="l">
              <a:spcBef>
                <a:spcPts val="0"/>
              </a:spcBef>
              <a:spcAft>
                <a:spcPts val="0"/>
              </a:spcAft>
              <a:buNone/>
            </a:pPr>
            <a:r>
              <a:rPr b="1" lang="en" sz="5800">
                <a:solidFill>
                  <a:srgbClr val="005191"/>
                </a:solidFill>
              </a:rPr>
              <a:t>Caching Strategy</a:t>
            </a:r>
            <a:endParaRPr b="1" sz="5800">
              <a:solidFill>
                <a:srgbClr val="005191"/>
              </a:solidFill>
            </a:endParaRPr>
          </a:p>
        </p:txBody>
      </p:sp>
      <p:sp>
        <p:nvSpPr>
          <p:cNvPr id="950" name="Google Shape;950;p144"/>
          <p:cNvSpPr/>
          <p:nvPr/>
        </p:nvSpPr>
        <p:spPr>
          <a:xfrm>
            <a:off x="7888725" y="2439075"/>
            <a:ext cx="548700" cy="500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4"/>
          <p:cNvSpPr/>
          <p:nvPr/>
        </p:nvSpPr>
        <p:spPr>
          <a:xfrm>
            <a:off x="7888725" y="3183400"/>
            <a:ext cx="548700" cy="500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4"/>
          <p:cNvSpPr/>
          <p:nvPr/>
        </p:nvSpPr>
        <p:spPr>
          <a:xfrm>
            <a:off x="7888725" y="3927725"/>
            <a:ext cx="548700" cy="5001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4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58" name="Google Shape;958;p145"/>
          <p:cNvSpPr txBox="1"/>
          <p:nvPr/>
        </p:nvSpPr>
        <p:spPr>
          <a:xfrm>
            <a:off x="899950" y="434075"/>
            <a:ext cx="7932300" cy="72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900">
                <a:solidFill>
                  <a:srgbClr val="005191"/>
                </a:solidFill>
              </a:rPr>
              <a:t>Write Back Strategy</a:t>
            </a:r>
            <a:endParaRPr b="1" sz="3900">
              <a:solidFill>
                <a:srgbClr val="005191"/>
              </a:solidFill>
            </a:endParaRPr>
          </a:p>
        </p:txBody>
      </p:sp>
      <p:sp>
        <p:nvSpPr>
          <p:cNvPr id="959" name="Google Shape;959;p145"/>
          <p:cNvSpPr txBox="1"/>
          <p:nvPr/>
        </p:nvSpPr>
        <p:spPr>
          <a:xfrm flipH="1">
            <a:off x="899950" y="1558575"/>
            <a:ext cx="4149300" cy="2948400"/>
          </a:xfrm>
          <a:prstGeom prst="rect">
            <a:avLst/>
          </a:prstGeom>
          <a:solidFill>
            <a:srgbClr val="CFE2F3"/>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First writes data into the cache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Then in </a:t>
            </a:r>
            <a:r>
              <a:rPr b="1" lang="en" sz="1900"/>
              <a:t>asynchronous</a:t>
            </a:r>
            <a:r>
              <a:rPr lang="en" sz="1900"/>
              <a:t> write data into the DB</a:t>
            </a:r>
            <a:endParaRPr sz="1900"/>
          </a:p>
          <a:p>
            <a:pPr indent="0" lvl="0" marL="0" rtl="0" algn="l">
              <a:spcBef>
                <a:spcPts val="0"/>
              </a:spcBef>
              <a:spcAft>
                <a:spcPts val="0"/>
              </a:spcAft>
              <a:buNone/>
            </a:pPr>
            <a:r>
              <a:t/>
            </a:r>
            <a:endParaRPr sz="1900"/>
          </a:p>
          <a:p>
            <a:pPr indent="-349250" lvl="0" marL="457200" rtl="0" algn="l">
              <a:lnSpc>
                <a:spcPct val="115000"/>
              </a:lnSpc>
              <a:spcBef>
                <a:spcPts val="0"/>
              </a:spcBef>
              <a:spcAft>
                <a:spcPts val="0"/>
              </a:spcAft>
              <a:buSzPts val="1900"/>
              <a:buChar char="❖"/>
            </a:pPr>
            <a:r>
              <a:rPr lang="en" sz="1900"/>
              <a:t>For Read : Choose between</a:t>
            </a:r>
            <a:endParaRPr sz="1900"/>
          </a:p>
          <a:p>
            <a:pPr indent="-349250" lvl="1" marL="914400" rtl="0" algn="l">
              <a:lnSpc>
                <a:spcPct val="115000"/>
              </a:lnSpc>
              <a:spcBef>
                <a:spcPts val="0"/>
              </a:spcBef>
              <a:spcAft>
                <a:spcPts val="0"/>
              </a:spcAft>
              <a:buSzPts val="1900"/>
              <a:buChar char="➢"/>
            </a:pPr>
            <a:r>
              <a:rPr lang="en" sz="1900"/>
              <a:t>Cache Aside</a:t>
            </a:r>
            <a:endParaRPr sz="1900"/>
          </a:p>
          <a:p>
            <a:pPr indent="-349250" lvl="1" marL="914400" rtl="0" algn="l">
              <a:lnSpc>
                <a:spcPct val="115000"/>
              </a:lnSpc>
              <a:spcBef>
                <a:spcPts val="0"/>
              </a:spcBef>
              <a:spcAft>
                <a:spcPts val="0"/>
              </a:spcAft>
              <a:buSzPts val="1900"/>
              <a:buChar char="➢"/>
            </a:pPr>
            <a:r>
              <a:rPr lang="en" sz="1900"/>
              <a:t>Read Through</a:t>
            </a:r>
            <a:endParaRPr sz="1900"/>
          </a:p>
          <a:p>
            <a:pPr indent="0" lvl="0" marL="914400" rtl="0" algn="l">
              <a:spcBef>
                <a:spcPts val="0"/>
              </a:spcBef>
              <a:spcAft>
                <a:spcPts val="0"/>
              </a:spcAft>
              <a:buNone/>
            </a:pPr>
            <a:r>
              <a:t/>
            </a:r>
            <a:endParaRPr sz="1900"/>
          </a:p>
        </p:txBody>
      </p:sp>
      <p:pic>
        <p:nvPicPr>
          <p:cNvPr id="960" name="Google Shape;960;p145"/>
          <p:cNvPicPr preferRelativeResize="0"/>
          <p:nvPr/>
        </p:nvPicPr>
        <p:blipFill>
          <a:blip r:embed="rId3">
            <a:alphaModFix/>
          </a:blip>
          <a:stretch>
            <a:fillRect/>
          </a:stretch>
        </p:blipFill>
        <p:spPr>
          <a:xfrm>
            <a:off x="5324400" y="1457988"/>
            <a:ext cx="3507850" cy="3149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4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146"/>
          <p:cNvSpPr txBox="1"/>
          <p:nvPr/>
        </p:nvSpPr>
        <p:spPr>
          <a:xfrm flipH="1">
            <a:off x="2665375" y="280700"/>
            <a:ext cx="36003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How write operation works?</a:t>
            </a:r>
            <a:endParaRPr sz="2100"/>
          </a:p>
        </p:txBody>
      </p:sp>
      <p:pic>
        <p:nvPicPr>
          <p:cNvPr id="967" name="Google Shape;967;p146"/>
          <p:cNvPicPr preferRelativeResize="0"/>
          <p:nvPr/>
        </p:nvPicPr>
        <p:blipFill>
          <a:blip r:embed="rId3">
            <a:alphaModFix/>
          </a:blip>
          <a:stretch>
            <a:fillRect/>
          </a:stretch>
        </p:blipFill>
        <p:spPr>
          <a:xfrm>
            <a:off x="569050" y="877100"/>
            <a:ext cx="8218906" cy="39862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4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
        <p:nvSpPr>
          <p:cNvPr id="973" name="Google Shape;973;p147"/>
          <p:cNvSpPr txBox="1"/>
          <p:nvPr/>
        </p:nvSpPr>
        <p:spPr>
          <a:xfrm flipH="1">
            <a:off x="2327600" y="312025"/>
            <a:ext cx="4336500" cy="507900"/>
          </a:xfrm>
          <a:prstGeom prst="rect">
            <a:avLst/>
          </a:prstGeom>
          <a:solidFill>
            <a:srgbClr val="C9DAF8"/>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100"/>
              <a:t>What to do when read operations?</a:t>
            </a:r>
            <a:endParaRPr sz="2100"/>
          </a:p>
        </p:txBody>
      </p:sp>
      <p:pic>
        <p:nvPicPr>
          <p:cNvPr id="974" name="Google Shape;974;p147"/>
          <p:cNvPicPr preferRelativeResize="0"/>
          <p:nvPr/>
        </p:nvPicPr>
        <p:blipFill>
          <a:blip r:embed="rId3">
            <a:alphaModFix/>
          </a:blip>
          <a:stretch>
            <a:fillRect/>
          </a:stretch>
        </p:blipFill>
        <p:spPr>
          <a:xfrm>
            <a:off x="849450" y="1115225"/>
            <a:ext cx="3429000" cy="2914650"/>
          </a:xfrm>
          <a:prstGeom prst="rect">
            <a:avLst/>
          </a:prstGeom>
          <a:noFill/>
          <a:ln>
            <a:noFill/>
          </a:ln>
        </p:spPr>
      </p:pic>
      <p:pic>
        <p:nvPicPr>
          <p:cNvPr id="975" name="Google Shape;975;p147"/>
          <p:cNvPicPr preferRelativeResize="0"/>
          <p:nvPr/>
        </p:nvPicPr>
        <p:blipFill>
          <a:blip r:embed="rId4">
            <a:alphaModFix/>
          </a:blip>
          <a:stretch>
            <a:fillRect/>
          </a:stretch>
        </p:blipFill>
        <p:spPr>
          <a:xfrm>
            <a:off x="5192750" y="1098375"/>
            <a:ext cx="3265662" cy="2948400"/>
          </a:xfrm>
          <a:prstGeom prst="rect">
            <a:avLst/>
          </a:prstGeom>
          <a:noFill/>
          <a:ln>
            <a:noFill/>
          </a:ln>
        </p:spPr>
      </p:pic>
      <p:sp>
        <p:nvSpPr>
          <p:cNvPr id="976" name="Google Shape;976;p147"/>
          <p:cNvSpPr txBox="1"/>
          <p:nvPr/>
        </p:nvSpPr>
        <p:spPr>
          <a:xfrm flipH="1">
            <a:off x="849450" y="4325188"/>
            <a:ext cx="7656900" cy="492600"/>
          </a:xfrm>
          <a:prstGeom prst="rect">
            <a:avLst/>
          </a:prstGeom>
          <a:solidFill>
            <a:srgbClr val="FFD9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Have to choose a strategy between Cache Aside &amp; Read Through</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efalo-Theme-2021-0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